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73" r:id="rId9"/>
    <p:sldId id="263" r:id="rId10"/>
    <p:sldId id="264" r:id="rId11"/>
    <p:sldId id="265" r:id="rId12"/>
    <p:sldId id="267" r:id="rId13"/>
    <p:sldId id="266" r:id="rId14"/>
    <p:sldId id="268" r:id="rId15"/>
    <p:sldId id="269" r:id="rId16"/>
    <p:sldId id="270" r:id="rId17"/>
    <p:sldId id="271" r:id="rId18"/>
    <p:sldId id="272" r:id="rId19"/>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3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3" y="2857501"/>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1" y="2922758"/>
            <a:ext cx="3733801" cy="14401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1" y="3086375"/>
            <a:ext cx="3733801"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3123302"/>
            <a:ext cx="1965960" cy="13716"/>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3149679"/>
            <a:ext cx="1965960" cy="6858"/>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2971800"/>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304573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2737246"/>
            <a:ext cx="9144000" cy="183128"/>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 y="2756646"/>
            <a:ext cx="9144001" cy="10550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2732318"/>
            <a:ext cx="2729950" cy="186324"/>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2776275"/>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801416"/>
            <a:ext cx="8458200" cy="1102519"/>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2924953"/>
            <a:ext cx="4953000" cy="131445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3154680"/>
            <a:ext cx="960120" cy="342900"/>
          </a:xfrm>
        </p:spPr>
        <p:txBody>
          <a:bodyPr/>
          <a:lstStyle/>
          <a:p>
            <a:fld id="{5B106E36-FD25-4E2D-B0AA-010F637433A0}" type="datetimeFigureOut">
              <a:rPr lang="ru-RU" smtClean="0"/>
              <a:pPr/>
              <a:t>20.02.2018</a:t>
            </a:fld>
            <a:endParaRPr lang="ru-RU"/>
          </a:p>
        </p:txBody>
      </p:sp>
      <p:sp>
        <p:nvSpPr>
          <p:cNvPr id="17" name="Нижний колонтитул 16"/>
          <p:cNvSpPr>
            <a:spLocks noGrp="1"/>
          </p:cNvSpPr>
          <p:nvPr>
            <p:ph type="ftr" sz="quarter" idx="11"/>
          </p:nvPr>
        </p:nvSpPr>
        <p:spPr>
          <a:xfrm>
            <a:off x="5410200" y="3153966"/>
            <a:ext cx="1295400" cy="342900"/>
          </a:xfrm>
        </p:spPr>
        <p:txBody>
          <a:bodyPr/>
          <a:lstStyle/>
          <a:p>
            <a:endParaRPr lang="ru-RU"/>
          </a:p>
        </p:txBody>
      </p:sp>
      <p:sp>
        <p:nvSpPr>
          <p:cNvPr id="29" name="Номер слайда 28"/>
          <p:cNvSpPr>
            <a:spLocks noGrp="1"/>
          </p:cNvSpPr>
          <p:nvPr>
            <p:ph type="sldNum" sz="quarter" idx="12"/>
          </p:nvPr>
        </p:nvSpPr>
        <p:spPr>
          <a:xfrm>
            <a:off x="8320088" y="852"/>
            <a:ext cx="747712" cy="27432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857250"/>
            <a:ext cx="1905000" cy="41148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857250"/>
            <a:ext cx="6248400" cy="41148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485901"/>
            <a:ext cx="7772400" cy="1021556"/>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25316"/>
            <a:ext cx="7772400" cy="1132284"/>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87069"/>
            <a:ext cx="4038600" cy="3394472"/>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857250"/>
            <a:ext cx="8382000" cy="802386"/>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83728"/>
            <a:ext cx="4041648"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6" y="1683728"/>
            <a:ext cx="4041775" cy="3429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031389"/>
            <a:ext cx="4041648"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5" y="2031389"/>
            <a:ext cx="4041775" cy="291465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20.02.2018</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50"/>
            <a:ext cx="8229600" cy="802386"/>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459486"/>
            <a:ext cx="957264" cy="342900"/>
          </a:xfrm>
        </p:spPr>
        <p:txBody>
          <a:bodyPr/>
          <a:lstStyle/>
          <a:p>
            <a:fld id="{5B106E36-FD25-4E2D-B0AA-010F637433A0}" type="datetimeFigureOut">
              <a:rPr lang="ru-RU" smtClean="0"/>
              <a:pPr/>
              <a:t>20.02.2018</a:t>
            </a:fld>
            <a:endParaRPr lang="ru-RU"/>
          </a:p>
        </p:txBody>
      </p:sp>
      <p:sp>
        <p:nvSpPr>
          <p:cNvPr id="4" name="Нижний колонтитул 3"/>
          <p:cNvSpPr>
            <a:spLocks noGrp="1"/>
          </p:cNvSpPr>
          <p:nvPr>
            <p:ph type="ftr" sz="quarter" idx="11"/>
          </p:nvPr>
        </p:nvSpPr>
        <p:spPr>
          <a:xfrm>
            <a:off x="5257800" y="459486"/>
            <a:ext cx="1325880" cy="342900"/>
          </a:xfrm>
        </p:spPr>
        <p:txBody>
          <a:bodyPr/>
          <a:lstStyle/>
          <a:p>
            <a:endParaRPr lang="ru-RU"/>
          </a:p>
        </p:txBody>
      </p:sp>
      <p:sp>
        <p:nvSpPr>
          <p:cNvPr id="5" name="Номер слайда 4"/>
          <p:cNvSpPr>
            <a:spLocks noGrp="1"/>
          </p:cNvSpPr>
          <p:nvPr>
            <p:ph type="sldNum" sz="quarter" idx="12"/>
          </p:nvPr>
        </p:nvSpPr>
        <p:spPr>
          <a:xfrm>
            <a:off x="8174736" y="1704"/>
            <a:ext cx="762000" cy="27432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826478"/>
            <a:ext cx="3383280" cy="658368"/>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1508045"/>
            <a:ext cx="3383280" cy="346329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582215"/>
            <a:ext cx="5102352" cy="438912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5" y="831870"/>
            <a:ext cx="586803" cy="3511228"/>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857250"/>
            <a:ext cx="4572000" cy="3429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2455731"/>
            <a:ext cx="2590800" cy="1887367"/>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Прямоугольник 27"/>
          <p:cNvSpPr/>
          <p:nvPr/>
        </p:nvSpPr>
        <p:spPr>
          <a:xfrm>
            <a:off x="1" y="275114"/>
            <a:ext cx="9144000" cy="6330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0"/>
            <a:ext cx="9144000" cy="232997"/>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1" y="231207"/>
            <a:ext cx="9144001" cy="6858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3" y="270185"/>
            <a:ext cx="3733819" cy="6831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1" y="330085"/>
            <a:ext cx="3733801" cy="135026"/>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373128"/>
            <a:ext cx="3063240" cy="20574"/>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441707"/>
            <a:ext cx="160020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1501"/>
            <a:ext cx="57626"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1501"/>
            <a:ext cx="27432" cy="466344"/>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1501"/>
            <a:ext cx="9144" cy="466344"/>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1501"/>
            <a:ext cx="27432" cy="466344"/>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285"/>
            <a:ext cx="54864" cy="438912"/>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285"/>
            <a:ext cx="9144" cy="438912"/>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857250"/>
            <a:ext cx="8229600" cy="8001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87068"/>
            <a:ext cx="8229600" cy="3243834"/>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459486"/>
            <a:ext cx="957264" cy="3429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20.02.2018</a:t>
            </a:fld>
            <a:endParaRPr lang="ru-RU"/>
          </a:p>
        </p:txBody>
      </p:sp>
      <p:sp>
        <p:nvSpPr>
          <p:cNvPr id="3" name="Нижний колонтитул 2"/>
          <p:cNvSpPr>
            <a:spLocks noGrp="1"/>
          </p:cNvSpPr>
          <p:nvPr>
            <p:ph type="ftr" sz="quarter" idx="3"/>
          </p:nvPr>
        </p:nvSpPr>
        <p:spPr>
          <a:xfrm>
            <a:off x="5257800" y="459486"/>
            <a:ext cx="1325880" cy="3429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1704"/>
            <a:ext cx="762000" cy="27432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428610"/>
            <a:ext cx="7486648" cy="1821669"/>
          </a:xfrm>
        </p:spPr>
        <p:txBody>
          <a:bodyPr>
            <a:normAutofit fontScale="90000"/>
          </a:bodyPr>
          <a:lstStyle/>
          <a:p>
            <a:pPr algn="ctr"/>
            <a:r>
              <a:rPr lang="uk-UA" dirty="0" smtClean="0"/>
              <a:t>Поняття професійної лексики: терміни і професіоналізми у компаративному зрізі</a:t>
            </a:r>
            <a:endParaRPr lang="uk-UA" dirty="0"/>
          </a:p>
        </p:txBody>
      </p:sp>
      <p:sp>
        <p:nvSpPr>
          <p:cNvPr id="3" name="Подзаголовок 2"/>
          <p:cNvSpPr>
            <a:spLocks noGrp="1"/>
          </p:cNvSpPr>
          <p:nvPr>
            <p:ph type="subTitle" idx="1"/>
          </p:nvPr>
        </p:nvSpPr>
        <p:spPr>
          <a:xfrm>
            <a:off x="2000232" y="3214692"/>
            <a:ext cx="5286412" cy="1576067"/>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a:lnSpc>
                <a:spcPct val="150000"/>
              </a:lnSpc>
            </a:pPr>
            <a:r>
              <a:rPr lang="uk-UA" sz="2400" dirty="0" smtClean="0">
                <a:solidFill>
                  <a:schemeClr val="tx1"/>
                </a:solidFill>
                <a:latin typeface="Constantia" pitchFamily="18" charset="0"/>
              </a:rPr>
              <a:t>Підготувала студентка </a:t>
            </a:r>
          </a:p>
          <a:p>
            <a:pPr algn="ctr">
              <a:lnSpc>
                <a:spcPct val="150000"/>
              </a:lnSpc>
            </a:pPr>
            <a:r>
              <a:rPr lang="uk-UA" sz="2400" dirty="0" smtClean="0">
                <a:solidFill>
                  <a:schemeClr val="tx1"/>
                </a:solidFill>
                <a:latin typeface="Constantia" pitchFamily="18" charset="0"/>
              </a:rPr>
              <a:t>групи Право - 32 </a:t>
            </a:r>
          </a:p>
          <a:p>
            <a:pPr algn="ctr">
              <a:lnSpc>
                <a:spcPct val="150000"/>
              </a:lnSpc>
            </a:pPr>
            <a:r>
              <a:rPr lang="uk-UA" sz="2400" dirty="0" smtClean="0">
                <a:solidFill>
                  <a:schemeClr val="tx1"/>
                </a:solidFill>
                <a:latin typeface="Constantia" pitchFamily="18" charset="0"/>
              </a:rPr>
              <a:t>Гусар Лідія Михайлівна</a:t>
            </a:r>
            <a:endParaRPr lang="uk-UA" sz="2400" dirty="0">
              <a:solidFill>
                <a:schemeClr val="tx1"/>
              </a:solidFill>
              <a:latin typeface="Constantia"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34" y="642924"/>
            <a:ext cx="8001056" cy="7500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err="1" smtClean="0">
                <a:solidFill>
                  <a:schemeClr val="tx1"/>
                </a:solidFill>
              </a:rPr>
              <a:t>Нові</a:t>
            </a:r>
            <a:r>
              <a:rPr lang="ru-RU" dirty="0" smtClean="0">
                <a:solidFill>
                  <a:schemeClr val="tx1"/>
                </a:solidFill>
              </a:rPr>
              <a:t> </a:t>
            </a:r>
            <a:r>
              <a:rPr lang="ru-RU" dirty="0" err="1" smtClean="0">
                <a:solidFill>
                  <a:schemeClr val="tx1"/>
                </a:solidFill>
              </a:rPr>
              <a:t>професіоналізми</a:t>
            </a:r>
            <a:r>
              <a:rPr lang="ru-RU" dirty="0" smtClean="0">
                <a:solidFill>
                  <a:schemeClr val="tx1"/>
                </a:solidFill>
              </a:rPr>
              <a:t> </a:t>
            </a:r>
            <a:r>
              <a:rPr lang="ru-RU" dirty="0" err="1" smtClean="0">
                <a:solidFill>
                  <a:schemeClr val="tx1"/>
                </a:solidFill>
              </a:rPr>
              <a:t>творяться</a:t>
            </a:r>
            <a:r>
              <a:rPr lang="ru-RU" dirty="0" smtClean="0">
                <a:solidFill>
                  <a:schemeClr val="tx1"/>
                </a:solidFill>
              </a:rPr>
              <a:t> за </a:t>
            </a:r>
            <a:r>
              <a:rPr lang="ru-RU" dirty="0" err="1" smtClean="0">
                <a:solidFill>
                  <a:schemeClr val="tx1"/>
                </a:solidFill>
              </a:rPr>
              <a:t>рахунок</a:t>
            </a:r>
            <a:r>
              <a:rPr lang="ru-RU" dirty="0" smtClean="0">
                <a:solidFill>
                  <a:schemeClr val="tx1"/>
                </a:solidFill>
              </a:rPr>
              <a:t> </a:t>
            </a:r>
            <a:r>
              <a:rPr lang="ru-RU" dirty="0" err="1" smtClean="0">
                <a:solidFill>
                  <a:schemeClr val="tx1"/>
                </a:solidFill>
              </a:rPr>
              <a:t>словоскладання</a:t>
            </a:r>
            <a:r>
              <a:rPr lang="ru-RU" dirty="0" smtClean="0">
                <a:solidFill>
                  <a:schemeClr val="tx1"/>
                </a:solidFill>
              </a:rPr>
              <a:t>, </a:t>
            </a:r>
            <a:r>
              <a:rPr lang="ru-RU" dirty="0" err="1" smtClean="0">
                <a:solidFill>
                  <a:schemeClr val="tx1"/>
                </a:solidFill>
              </a:rPr>
              <a:t>префіксів</a:t>
            </a:r>
            <a:r>
              <a:rPr lang="ru-RU" dirty="0" smtClean="0">
                <a:solidFill>
                  <a:schemeClr val="tx1"/>
                </a:solidFill>
              </a:rPr>
              <a:t> та </a:t>
            </a:r>
            <a:r>
              <a:rPr lang="ru-RU" dirty="0" err="1" smtClean="0">
                <a:solidFill>
                  <a:schemeClr val="tx1"/>
                </a:solidFill>
              </a:rPr>
              <a:t>суфіксів</a:t>
            </a:r>
            <a:r>
              <a:rPr lang="ru-RU" dirty="0" smtClean="0">
                <a:solidFill>
                  <a:schemeClr val="tx1"/>
                </a:solidFill>
              </a:rPr>
              <a:t>. </a:t>
            </a:r>
          </a:p>
        </p:txBody>
      </p:sp>
      <p:sp>
        <p:nvSpPr>
          <p:cNvPr id="4" name="Блок-схема: типовой процесс 3"/>
          <p:cNvSpPr/>
          <p:nvPr/>
        </p:nvSpPr>
        <p:spPr>
          <a:xfrm>
            <a:off x="1214414" y="1553758"/>
            <a:ext cx="2143140" cy="482207"/>
          </a:xfrm>
          <a:prstGeom prst="flowChartPredefined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b="1" i="1" dirty="0" smtClean="0">
                <a:solidFill>
                  <a:schemeClr val="tx1"/>
                </a:solidFill>
              </a:rPr>
              <a:t>префікси</a:t>
            </a:r>
            <a:endParaRPr lang="uk-UA" b="1" i="1" dirty="0">
              <a:solidFill>
                <a:schemeClr val="tx1"/>
              </a:solidFill>
            </a:endParaRPr>
          </a:p>
        </p:txBody>
      </p:sp>
      <p:sp>
        <p:nvSpPr>
          <p:cNvPr id="5" name="Блок-схема: типовой процесс 4"/>
          <p:cNvSpPr/>
          <p:nvPr/>
        </p:nvSpPr>
        <p:spPr>
          <a:xfrm>
            <a:off x="5715008" y="1553758"/>
            <a:ext cx="2071702" cy="482207"/>
          </a:xfrm>
          <a:prstGeom prst="flowChartPredefined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uk-UA" b="1" i="1" dirty="0" smtClean="0">
                <a:solidFill>
                  <a:schemeClr val="tx1"/>
                </a:solidFill>
              </a:rPr>
              <a:t>суфікси</a:t>
            </a:r>
            <a:endParaRPr lang="uk-UA" b="1" i="1" dirty="0">
              <a:solidFill>
                <a:schemeClr val="tx1"/>
              </a:solidFill>
            </a:endParaRPr>
          </a:p>
        </p:txBody>
      </p:sp>
      <p:sp>
        <p:nvSpPr>
          <p:cNvPr id="6" name="Скругленный прямоугольник 5"/>
          <p:cNvSpPr/>
          <p:nvPr/>
        </p:nvSpPr>
        <p:spPr>
          <a:xfrm>
            <a:off x="357158" y="2250279"/>
            <a:ext cx="3643338" cy="6965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dirty="0" err="1" smtClean="0"/>
              <a:t>до-</a:t>
            </a:r>
            <a:r>
              <a:rPr lang="uk-UA" b="1" dirty="0" smtClean="0"/>
              <a:t> </a:t>
            </a:r>
            <a:r>
              <a:rPr lang="uk-UA" dirty="0" smtClean="0"/>
              <a:t>(доукомплектувати, дообладнати)</a:t>
            </a:r>
            <a:endParaRPr lang="uk-UA" dirty="0"/>
          </a:p>
        </p:txBody>
      </p:sp>
      <p:sp>
        <p:nvSpPr>
          <p:cNvPr id="7" name="TextBox 6"/>
          <p:cNvSpPr txBox="1"/>
          <p:nvPr/>
        </p:nvSpPr>
        <p:spPr>
          <a:xfrm>
            <a:off x="2214547" y="2571750"/>
            <a:ext cx="184731" cy="369332"/>
          </a:xfrm>
          <a:prstGeom prst="rect">
            <a:avLst/>
          </a:prstGeom>
          <a:noFill/>
        </p:spPr>
        <p:txBody>
          <a:bodyPr wrap="none" rtlCol="0">
            <a:spAutoFit/>
          </a:bodyPr>
          <a:lstStyle/>
          <a:p>
            <a:endParaRPr lang="uk-UA" dirty="0"/>
          </a:p>
        </p:txBody>
      </p:sp>
      <p:sp>
        <p:nvSpPr>
          <p:cNvPr id="8" name="Скругленный прямоугольник 7"/>
          <p:cNvSpPr/>
          <p:nvPr/>
        </p:nvSpPr>
        <p:spPr>
          <a:xfrm>
            <a:off x="357158" y="3268271"/>
            <a:ext cx="3643338" cy="64294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dirty="0" err="1" smtClean="0"/>
              <a:t>недо-</a:t>
            </a:r>
            <a:r>
              <a:rPr lang="uk-UA" dirty="0" smtClean="0"/>
              <a:t> (</a:t>
            </a:r>
            <a:r>
              <a:rPr lang="uk-UA" dirty="0" err="1" smtClean="0"/>
              <a:t>недопромисел</a:t>
            </a:r>
            <a:r>
              <a:rPr lang="uk-UA" dirty="0" smtClean="0"/>
              <a:t>, </a:t>
            </a:r>
            <a:r>
              <a:rPr lang="uk-UA" dirty="0" err="1" smtClean="0"/>
              <a:t>недовнесок</a:t>
            </a:r>
            <a:r>
              <a:rPr lang="uk-UA" dirty="0" smtClean="0"/>
              <a:t>)</a:t>
            </a:r>
            <a:endParaRPr lang="uk-UA" dirty="0"/>
          </a:p>
        </p:txBody>
      </p:sp>
      <p:sp>
        <p:nvSpPr>
          <p:cNvPr id="10" name="Скругленный прямоугольник 9"/>
          <p:cNvSpPr/>
          <p:nvPr/>
        </p:nvSpPr>
        <p:spPr>
          <a:xfrm>
            <a:off x="357158" y="4232683"/>
            <a:ext cx="3571900" cy="5893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dirty="0" err="1" smtClean="0"/>
              <a:t>над-</a:t>
            </a:r>
            <a:r>
              <a:rPr lang="uk-UA" b="1" dirty="0" smtClean="0"/>
              <a:t>, </a:t>
            </a:r>
            <a:r>
              <a:rPr lang="uk-UA" b="1" dirty="0" err="1" smtClean="0"/>
              <a:t>серед-</a:t>
            </a:r>
            <a:r>
              <a:rPr lang="uk-UA" b="1" dirty="0" smtClean="0"/>
              <a:t> </a:t>
            </a:r>
            <a:r>
              <a:rPr lang="uk-UA" dirty="0" smtClean="0"/>
              <a:t>(надбудова, середвідомчий)</a:t>
            </a:r>
            <a:endParaRPr lang="uk-UA" dirty="0"/>
          </a:p>
        </p:txBody>
      </p:sp>
      <p:cxnSp>
        <p:nvCxnSpPr>
          <p:cNvPr id="12" name="Прямая со стрелкой 11"/>
          <p:cNvCxnSpPr/>
          <p:nvPr/>
        </p:nvCxnSpPr>
        <p:spPr>
          <a:xfrm rot="5400000">
            <a:off x="2098459" y="1437672"/>
            <a:ext cx="160736"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rot="16200000" flipH="1">
            <a:off x="6349020" y="1401953"/>
            <a:ext cx="160736"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4" idx="2"/>
          </p:cNvCxnSpPr>
          <p:nvPr/>
        </p:nvCxnSpPr>
        <p:spPr>
          <a:xfrm rot="5400000">
            <a:off x="2152038" y="2169713"/>
            <a:ext cx="26789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6" idx="2"/>
            <a:endCxn id="8" idx="0"/>
          </p:cNvCxnSpPr>
          <p:nvPr/>
        </p:nvCxnSpPr>
        <p:spPr>
          <a:xfrm rot="5400000">
            <a:off x="2018092" y="3107337"/>
            <a:ext cx="32147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8" idx="2"/>
            <a:endCxn id="10" idx="0"/>
          </p:cNvCxnSpPr>
          <p:nvPr/>
        </p:nvCxnSpPr>
        <p:spPr>
          <a:xfrm rot="5400000">
            <a:off x="2000233" y="4054089"/>
            <a:ext cx="321471"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Скругленный прямоугольник 22"/>
          <p:cNvSpPr/>
          <p:nvPr/>
        </p:nvSpPr>
        <p:spPr>
          <a:xfrm>
            <a:off x="5000628" y="2357436"/>
            <a:ext cx="3571900" cy="225029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dirty="0" err="1" smtClean="0"/>
              <a:t>-ість</a:t>
            </a:r>
            <a:r>
              <a:rPr lang="uk-UA" b="1" dirty="0" smtClean="0"/>
              <a:t>, </a:t>
            </a:r>
            <a:r>
              <a:rPr lang="uk-UA" b="1" dirty="0" err="1" smtClean="0"/>
              <a:t>-ат</a:t>
            </a:r>
            <a:r>
              <a:rPr lang="uk-UA" b="1" dirty="0" smtClean="0"/>
              <a:t>, </a:t>
            </a:r>
            <a:r>
              <a:rPr lang="uk-UA" b="1" dirty="0" err="1" smtClean="0"/>
              <a:t>-ація</a:t>
            </a:r>
            <a:r>
              <a:rPr lang="uk-UA" b="1" dirty="0" smtClean="0"/>
              <a:t>, </a:t>
            </a:r>
            <a:r>
              <a:rPr lang="uk-UA" b="1" dirty="0" err="1" smtClean="0"/>
              <a:t>-аж</a:t>
            </a:r>
            <a:r>
              <a:rPr lang="uk-UA" b="1" dirty="0" smtClean="0"/>
              <a:t> </a:t>
            </a:r>
            <a:r>
              <a:rPr lang="uk-UA" dirty="0" smtClean="0"/>
              <a:t>(дискваліфікація, пливучість, листаж)</a:t>
            </a:r>
            <a:endParaRPr lang="uk-UA" dirty="0"/>
          </a:p>
        </p:txBody>
      </p:sp>
      <p:cxnSp>
        <p:nvCxnSpPr>
          <p:cNvPr id="25" name="Прямая со стрелкой 24"/>
          <p:cNvCxnSpPr>
            <a:stCxn id="5" idx="2"/>
            <a:endCxn id="23" idx="0"/>
          </p:cNvCxnSpPr>
          <p:nvPr/>
        </p:nvCxnSpPr>
        <p:spPr>
          <a:xfrm rot="16200000" flipH="1">
            <a:off x="6607983" y="2178841"/>
            <a:ext cx="321471"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535767"/>
            <a:ext cx="7215238" cy="461665"/>
          </a:xfrm>
          <a:prstGeom prst="rect">
            <a:avLst/>
          </a:prstGeom>
          <a:noFill/>
        </p:spPr>
        <p:txBody>
          <a:bodyPr wrap="square" rtlCol="0">
            <a:spAutoFit/>
          </a:bodyPr>
          <a:lstStyle/>
          <a:p>
            <a:pPr algn="ctr"/>
            <a:r>
              <a:rPr lang="uk-UA" sz="2400" b="1" i="1" dirty="0" smtClean="0"/>
              <a:t>Особливості використання термінів</a:t>
            </a:r>
            <a:endParaRPr lang="uk-UA" sz="2400" b="1" i="1" dirty="0"/>
          </a:p>
        </p:txBody>
      </p:sp>
      <p:sp>
        <p:nvSpPr>
          <p:cNvPr id="4" name="Скругленный прямоугольник 3"/>
          <p:cNvSpPr/>
          <p:nvPr/>
        </p:nvSpPr>
        <p:spPr>
          <a:xfrm>
            <a:off x="428596" y="1125130"/>
            <a:ext cx="8286808" cy="112514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b="1" i="1" dirty="0" smtClean="0">
                <a:solidFill>
                  <a:schemeClr val="tx1"/>
                </a:solidFill>
              </a:rPr>
              <a:t>Терміни</a:t>
            </a:r>
            <a:r>
              <a:rPr lang="uk-UA" b="1" dirty="0" smtClean="0">
                <a:solidFill>
                  <a:schemeClr val="tx1"/>
                </a:solidFill>
              </a:rPr>
              <a:t> </a:t>
            </a:r>
            <a:r>
              <a:rPr lang="uk-UA" dirty="0" smtClean="0">
                <a:solidFill>
                  <a:schemeClr val="tx1"/>
                </a:solidFill>
              </a:rPr>
              <a:t>– це слова або словосполучення, які вживаються в досить специфічній (науковій, публіцистичній, діловій та ін.) сфері мовлення і створюються для точного вираження спеціальних понять і предметів. Термін позбавлений образних, експресивних, суб’єктивно – оцінних відтінків значення.</a:t>
            </a:r>
            <a:endParaRPr lang="uk-UA" dirty="0">
              <a:solidFill>
                <a:schemeClr val="tx1"/>
              </a:solidFill>
            </a:endParaRPr>
          </a:p>
        </p:txBody>
      </p:sp>
      <p:sp>
        <p:nvSpPr>
          <p:cNvPr id="5" name="Скругленный прямоугольник 4"/>
          <p:cNvSpPr/>
          <p:nvPr/>
        </p:nvSpPr>
        <p:spPr>
          <a:xfrm>
            <a:off x="428596" y="2518172"/>
            <a:ext cx="4000528" cy="22502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Близькими до термінів, але не тотожними їм є номенклатурні назви, які позначають одиничні поняття. В офіційно-діловому стилі вживають терміни юриспруденції, політології, дипломатії, фінансово-банківської, адміністративної, бухгалтерської справ</a:t>
            </a:r>
            <a:r>
              <a:rPr lang="uk-UA" dirty="0" smtClean="0"/>
              <a:t>.</a:t>
            </a:r>
            <a:endParaRPr lang="uk-UA" dirty="0"/>
          </a:p>
        </p:txBody>
      </p:sp>
      <p:pic>
        <p:nvPicPr>
          <p:cNvPr id="6" name="Рисунок 5" descr="Діалогічне-спілкування-як-умова-ефективної-педагогічної-взаємодії-викладача-і-студентів.jpg"/>
          <p:cNvPicPr>
            <a:picLocks noChangeAspect="1"/>
          </p:cNvPicPr>
          <p:nvPr/>
        </p:nvPicPr>
        <p:blipFill>
          <a:blip r:embed="rId2"/>
          <a:stretch>
            <a:fillRect/>
          </a:stretch>
        </p:blipFill>
        <p:spPr>
          <a:xfrm>
            <a:off x="4572000" y="2357436"/>
            <a:ext cx="4308232" cy="2625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14348" y="642924"/>
            <a:ext cx="7786742" cy="8572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err="1" smtClean="0">
                <a:solidFill>
                  <a:schemeClr val="tx1"/>
                </a:solidFill>
              </a:rPr>
              <a:t>Термін</a:t>
            </a:r>
            <a:r>
              <a:rPr lang="ru-RU" b="1" dirty="0" smtClean="0">
                <a:solidFill>
                  <a:schemeClr val="tx1"/>
                </a:solidFill>
              </a:rPr>
              <a:t> </a:t>
            </a:r>
            <a:r>
              <a:rPr lang="ru-RU" dirty="0" smtClean="0">
                <a:solidFill>
                  <a:schemeClr val="tx1"/>
                </a:solidFill>
              </a:rPr>
              <a:t>– це слово </a:t>
            </a:r>
            <a:r>
              <a:rPr lang="ru-RU" dirty="0" err="1" smtClean="0">
                <a:solidFill>
                  <a:schemeClr val="tx1"/>
                </a:solidFill>
              </a:rPr>
              <a:t>або</a:t>
            </a:r>
            <a:r>
              <a:rPr lang="ru-RU" dirty="0" smtClean="0">
                <a:solidFill>
                  <a:schemeClr val="tx1"/>
                </a:solidFill>
              </a:rPr>
              <a:t> </a:t>
            </a:r>
            <a:r>
              <a:rPr lang="ru-RU" dirty="0" err="1" smtClean="0">
                <a:solidFill>
                  <a:schemeClr val="tx1"/>
                </a:solidFill>
              </a:rPr>
              <a:t>словосполучення</a:t>
            </a:r>
            <a:r>
              <a:rPr lang="ru-RU" dirty="0" smtClean="0">
                <a:solidFill>
                  <a:schemeClr val="tx1"/>
                </a:solidFill>
              </a:rPr>
              <a:t>, що </a:t>
            </a:r>
            <a:r>
              <a:rPr lang="ru-RU" dirty="0" err="1" smtClean="0">
                <a:solidFill>
                  <a:schemeClr val="tx1"/>
                </a:solidFill>
              </a:rPr>
              <a:t>позначає</a:t>
            </a:r>
            <a:r>
              <a:rPr lang="ru-RU" dirty="0" smtClean="0">
                <a:solidFill>
                  <a:schemeClr val="tx1"/>
                </a:solidFill>
              </a:rPr>
              <a:t> </a:t>
            </a:r>
            <a:r>
              <a:rPr lang="ru-RU" dirty="0" err="1" smtClean="0">
                <a:solidFill>
                  <a:schemeClr val="tx1"/>
                </a:solidFill>
              </a:rPr>
              <a:t>поняття</a:t>
            </a:r>
            <a:r>
              <a:rPr lang="ru-RU" dirty="0" smtClean="0">
                <a:solidFill>
                  <a:schemeClr val="tx1"/>
                </a:solidFill>
              </a:rPr>
              <a:t> </a:t>
            </a:r>
            <a:r>
              <a:rPr lang="ru-RU" dirty="0" err="1" smtClean="0">
                <a:solidFill>
                  <a:schemeClr val="tx1"/>
                </a:solidFill>
              </a:rPr>
              <a:t>з</a:t>
            </a:r>
            <a:r>
              <a:rPr lang="ru-RU" dirty="0" smtClean="0">
                <a:solidFill>
                  <a:schemeClr val="tx1"/>
                </a:solidFill>
              </a:rPr>
              <a:t> </a:t>
            </a:r>
            <a:r>
              <a:rPr lang="ru-RU" dirty="0" err="1" smtClean="0">
                <a:solidFill>
                  <a:schemeClr val="tx1"/>
                </a:solidFill>
              </a:rPr>
              <a:t>певної</a:t>
            </a:r>
            <a:r>
              <a:rPr lang="ru-RU" dirty="0" smtClean="0">
                <a:solidFill>
                  <a:schemeClr val="tx1"/>
                </a:solidFill>
              </a:rPr>
              <a:t> </a:t>
            </a:r>
            <a:r>
              <a:rPr lang="ru-RU" dirty="0" err="1" smtClean="0">
                <a:solidFill>
                  <a:schemeClr val="tx1"/>
                </a:solidFill>
              </a:rPr>
              <a:t>галузі</a:t>
            </a:r>
            <a:r>
              <a:rPr lang="ru-RU" dirty="0" smtClean="0">
                <a:solidFill>
                  <a:schemeClr val="tx1"/>
                </a:solidFill>
              </a:rPr>
              <a:t> </a:t>
            </a:r>
            <a:r>
              <a:rPr lang="ru-RU" dirty="0" err="1" smtClean="0">
                <a:solidFill>
                  <a:schemeClr val="tx1"/>
                </a:solidFill>
              </a:rPr>
              <a:t>знань</a:t>
            </a:r>
            <a:r>
              <a:rPr lang="ru-RU" dirty="0" smtClean="0">
                <a:solidFill>
                  <a:schemeClr val="tx1"/>
                </a:solidFill>
              </a:rPr>
              <a:t> – науки, </a:t>
            </a:r>
            <a:r>
              <a:rPr lang="ru-RU" dirty="0" err="1" smtClean="0">
                <a:solidFill>
                  <a:schemeClr val="tx1"/>
                </a:solidFill>
              </a:rPr>
              <a:t>техніки</a:t>
            </a:r>
            <a:r>
              <a:rPr lang="ru-RU" dirty="0" smtClean="0">
                <a:solidFill>
                  <a:schemeClr val="tx1"/>
                </a:solidFill>
              </a:rPr>
              <a:t> </a:t>
            </a:r>
            <a:r>
              <a:rPr lang="ru-RU" dirty="0" err="1" smtClean="0">
                <a:solidFill>
                  <a:schemeClr val="tx1"/>
                </a:solidFill>
              </a:rPr>
              <a:t>тощо</a:t>
            </a:r>
            <a:r>
              <a:rPr lang="ru-RU" dirty="0" smtClean="0">
                <a:solidFill>
                  <a:schemeClr val="tx1"/>
                </a:solidFill>
              </a:rPr>
              <a:t>, напр.: </a:t>
            </a:r>
            <a:r>
              <a:rPr lang="ru-RU" i="1" dirty="0" err="1" smtClean="0">
                <a:solidFill>
                  <a:schemeClr val="tx1"/>
                </a:solidFill>
              </a:rPr>
              <a:t>інтеграл</a:t>
            </a:r>
            <a:r>
              <a:rPr lang="ru-RU" i="1" dirty="0" smtClean="0">
                <a:solidFill>
                  <a:schemeClr val="tx1"/>
                </a:solidFill>
              </a:rPr>
              <a:t>, схема</a:t>
            </a:r>
            <a:r>
              <a:rPr lang="ru-RU" dirty="0" smtClean="0">
                <a:solidFill>
                  <a:schemeClr val="tx1"/>
                </a:solidFill>
              </a:rPr>
              <a:t>, </a:t>
            </a:r>
            <a:r>
              <a:rPr lang="ru-RU" i="1" dirty="0" smtClean="0">
                <a:solidFill>
                  <a:schemeClr val="tx1"/>
                </a:solidFill>
              </a:rPr>
              <a:t>кредит.</a:t>
            </a:r>
            <a:endParaRPr lang="uk-UA" dirty="0">
              <a:solidFill>
                <a:schemeClr val="tx1"/>
              </a:solidFill>
            </a:endParaRPr>
          </a:p>
        </p:txBody>
      </p:sp>
      <p:sp>
        <p:nvSpPr>
          <p:cNvPr id="3" name="TextBox 2"/>
          <p:cNvSpPr txBox="1"/>
          <p:nvPr/>
        </p:nvSpPr>
        <p:spPr>
          <a:xfrm>
            <a:off x="1071538" y="1660916"/>
            <a:ext cx="7143800" cy="523220"/>
          </a:xfrm>
          <a:prstGeom prst="rect">
            <a:avLst/>
          </a:prstGeom>
          <a:noFill/>
        </p:spPr>
        <p:txBody>
          <a:bodyPr wrap="square" rtlCol="0">
            <a:spAutoFit/>
          </a:bodyPr>
          <a:lstStyle/>
          <a:p>
            <a:pPr algn="ctr"/>
            <a:r>
              <a:rPr lang="uk-UA" sz="2800" i="1" dirty="0" smtClean="0"/>
              <a:t>Ознаки термінів:</a:t>
            </a:r>
            <a:endParaRPr lang="uk-UA" sz="2800" i="1" dirty="0"/>
          </a:p>
        </p:txBody>
      </p:sp>
      <p:sp>
        <p:nvSpPr>
          <p:cNvPr id="4" name="Скругленный прямоугольник 3"/>
          <p:cNvSpPr/>
          <p:nvPr/>
        </p:nvSpPr>
        <p:spPr>
          <a:xfrm>
            <a:off x="2357422" y="2143122"/>
            <a:ext cx="4429156" cy="4286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системність</a:t>
            </a:r>
            <a:endParaRPr lang="uk-UA" dirty="0"/>
          </a:p>
        </p:txBody>
      </p:sp>
      <p:sp>
        <p:nvSpPr>
          <p:cNvPr id="6" name="Скругленный прямоугольник 5"/>
          <p:cNvSpPr/>
          <p:nvPr/>
        </p:nvSpPr>
        <p:spPr>
          <a:xfrm>
            <a:off x="1571604" y="2678907"/>
            <a:ext cx="5857916" cy="4822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наявність дефініції (визначення)</a:t>
            </a:r>
            <a:endParaRPr lang="uk-UA" dirty="0"/>
          </a:p>
        </p:txBody>
      </p:sp>
      <p:sp>
        <p:nvSpPr>
          <p:cNvPr id="7" name="Скругленный прямоугольник 6"/>
          <p:cNvSpPr/>
          <p:nvPr/>
        </p:nvSpPr>
        <p:spPr>
          <a:xfrm>
            <a:off x="1285852" y="3375427"/>
            <a:ext cx="6572296" cy="5893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dirty="0" err="1" smtClean="0"/>
              <a:t>стилістична</a:t>
            </a:r>
            <a:r>
              <a:rPr lang="ru-RU" dirty="0" smtClean="0"/>
              <a:t> </a:t>
            </a:r>
            <a:r>
              <a:rPr lang="ru-RU" dirty="0" err="1" smtClean="0"/>
              <a:t>нейтральність</a:t>
            </a:r>
            <a:r>
              <a:rPr lang="ru-RU" dirty="0" smtClean="0"/>
              <a:t>, </a:t>
            </a:r>
            <a:r>
              <a:rPr lang="ru-RU" dirty="0" err="1" smtClean="0"/>
              <a:t>відсутність</a:t>
            </a:r>
            <a:r>
              <a:rPr lang="ru-RU" dirty="0" smtClean="0"/>
              <a:t> </a:t>
            </a:r>
            <a:r>
              <a:rPr lang="ru-RU" dirty="0" err="1" smtClean="0"/>
              <a:t>емоційного</a:t>
            </a:r>
            <a:r>
              <a:rPr lang="ru-RU" dirty="0" smtClean="0"/>
              <a:t> </a:t>
            </a:r>
            <a:r>
              <a:rPr lang="ru-RU" dirty="0" err="1" smtClean="0"/>
              <a:t>забарвлення</a:t>
            </a:r>
            <a:endParaRPr lang="uk-UA" dirty="0"/>
          </a:p>
        </p:txBody>
      </p:sp>
      <p:sp>
        <p:nvSpPr>
          <p:cNvPr id="8" name="Скругленный прямоугольник 7"/>
          <p:cNvSpPr/>
          <p:nvPr/>
        </p:nvSpPr>
        <p:spPr>
          <a:xfrm>
            <a:off x="857224" y="4179105"/>
            <a:ext cx="7500990" cy="5893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точність значення.</a:t>
            </a:r>
            <a:endParaRPr lang="uk-UA" dirty="0"/>
          </a:p>
        </p:txBody>
      </p:sp>
      <p:cxnSp>
        <p:nvCxnSpPr>
          <p:cNvPr id="10" name="Прямая со стрелкой 9"/>
          <p:cNvCxnSpPr/>
          <p:nvPr/>
        </p:nvCxnSpPr>
        <p:spPr>
          <a:xfrm>
            <a:off x="10215602" y="2411015"/>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additive="base">
                                        <p:cTn id="1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 calcmode="lin" valueType="num">
                                      <p:cBhvr additive="base">
                                        <p:cTn id="2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6">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bg/>
                                          </p:spTgt>
                                        </p:tgtEl>
                                        <p:attrNameLst>
                                          <p:attrName>style.visibility</p:attrName>
                                        </p:attrNameLst>
                                      </p:cBhvr>
                                      <p:to>
                                        <p:strVal val="visible"/>
                                      </p:to>
                                    </p:set>
                                    <p:anim calcmode="lin" valueType="num">
                                      <p:cBhvr additive="base">
                                        <p:cTn id="35" dur="500" fill="hold"/>
                                        <p:tgtEl>
                                          <p:spTgt spid="7">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7">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 calcmode="lin" valueType="num">
                                      <p:cBhvr additive="base">
                                        <p:cTn id="3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bg/>
                                          </p:spTgt>
                                        </p:tgtEl>
                                        <p:attrNameLst>
                                          <p:attrName>style.visibility</p:attrName>
                                        </p:attrNameLst>
                                      </p:cBhvr>
                                      <p:to>
                                        <p:strVal val="visible"/>
                                      </p:to>
                                    </p:set>
                                    <p:anim calcmode="lin" valueType="num">
                                      <p:cBhvr additive="base">
                                        <p:cTn id="45" dur="500" fill="hold"/>
                                        <p:tgtEl>
                                          <p:spTgt spid="8">
                                            <p:bg/>
                                          </p:spTgt>
                                        </p:tgtEl>
                                        <p:attrNameLst>
                                          <p:attrName>ppt_x</p:attrName>
                                        </p:attrNameLst>
                                      </p:cBhvr>
                                      <p:tavLst>
                                        <p:tav tm="0">
                                          <p:val>
                                            <p:strVal val="#ppt_x"/>
                                          </p:val>
                                        </p:tav>
                                        <p:tav tm="100000">
                                          <p:val>
                                            <p:strVal val="#ppt_x"/>
                                          </p:val>
                                        </p:tav>
                                      </p:tavLst>
                                    </p:anim>
                                    <p:anim calcmode="lin" valueType="num">
                                      <p:cBhvr additive="base">
                                        <p:cTn id="46" dur="500" fill="hold"/>
                                        <p:tgtEl>
                                          <p:spTgt spid="8">
                                            <p:bg/>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animBg="1"/>
      <p:bldP spid="6" grpId="0" build="allAtOnce" animBg="1"/>
      <p:bldP spid="7" grpId="0" build="allAtOnce" animBg="1"/>
      <p:bldP spid="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214282" y="589345"/>
            <a:ext cx="8715436" cy="10179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uk-UA" b="1" i="1" dirty="0" smtClean="0"/>
              <a:t>Юридичний термін</a:t>
            </a:r>
            <a:r>
              <a:rPr lang="uk-UA" dirty="0" smtClean="0"/>
              <a:t> називає поняття правової сфери життя суспільства: законодавства, судочинства, діловодства, юридичної науки та освіти, правової публіцистики. Такі терміни, номенклатури вивчає юридичне термінознавство.</a:t>
            </a:r>
            <a:endParaRPr lang="uk-UA" dirty="0"/>
          </a:p>
        </p:txBody>
      </p:sp>
      <p:sp>
        <p:nvSpPr>
          <p:cNvPr id="3" name="TextBox 2"/>
          <p:cNvSpPr txBox="1"/>
          <p:nvPr/>
        </p:nvSpPr>
        <p:spPr>
          <a:xfrm>
            <a:off x="1000100" y="1660916"/>
            <a:ext cx="7072362" cy="461665"/>
          </a:xfrm>
          <a:prstGeom prst="rect">
            <a:avLst/>
          </a:prstGeom>
          <a:noFill/>
        </p:spPr>
        <p:txBody>
          <a:bodyPr wrap="square" rtlCol="0">
            <a:spAutoFit/>
          </a:bodyPr>
          <a:lstStyle/>
          <a:p>
            <a:pPr algn="ctr"/>
            <a:r>
              <a:rPr lang="uk-UA" sz="2400" i="1" dirty="0" smtClean="0"/>
              <a:t>Юридичні терміни творяться шляхом:</a:t>
            </a:r>
            <a:endParaRPr lang="uk-UA" sz="2400" i="1" dirty="0"/>
          </a:p>
        </p:txBody>
      </p:sp>
      <p:sp>
        <p:nvSpPr>
          <p:cNvPr id="4" name="Прямоугольник 3"/>
          <p:cNvSpPr/>
          <p:nvPr/>
        </p:nvSpPr>
        <p:spPr>
          <a:xfrm>
            <a:off x="357158" y="2196700"/>
            <a:ext cx="8429684" cy="6965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dirty="0" err="1" smtClean="0"/>
              <a:t>Переосмислення</a:t>
            </a:r>
            <a:r>
              <a:rPr lang="ru-RU" dirty="0" smtClean="0"/>
              <a:t> (</a:t>
            </a:r>
            <a:r>
              <a:rPr lang="ru-RU" dirty="0" err="1" smtClean="0"/>
              <a:t>термінологізація</a:t>
            </a:r>
            <a:r>
              <a:rPr lang="ru-RU" dirty="0" smtClean="0"/>
              <a:t>) </a:t>
            </a:r>
            <a:r>
              <a:rPr lang="ru-RU" dirty="0" err="1" smtClean="0"/>
              <a:t>загальновживаних</a:t>
            </a:r>
            <a:r>
              <a:rPr lang="ru-RU" dirty="0" smtClean="0"/>
              <a:t> </a:t>
            </a:r>
            <a:r>
              <a:rPr lang="ru-RU" dirty="0" err="1" smtClean="0"/>
              <a:t>слів</a:t>
            </a:r>
            <a:r>
              <a:rPr lang="ru-RU" dirty="0" smtClean="0"/>
              <a:t>: </a:t>
            </a:r>
            <a:r>
              <a:rPr lang="ru-RU" i="1" dirty="0" smtClean="0"/>
              <a:t>сторона – </a:t>
            </a:r>
            <a:r>
              <a:rPr lang="ru-RU" i="1" dirty="0" err="1" smtClean="0"/>
              <a:t>сторона</a:t>
            </a:r>
            <a:r>
              <a:rPr lang="ru-RU" i="1" dirty="0" smtClean="0"/>
              <a:t> у </a:t>
            </a:r>
            <a:r>
              <a:rPr lang="ru-RU" i="1" dirty="0" err="1" smtClean="0"/>
              <a:t>цивільному</a:t>
            </a:r>
            <a:r>
              <a:rPr lang="ru-RU" i="1" dirty="0" smtClean="0"/>
              <a:t> </a:t>
            </a:r>
            <a:r>
              <a:rPr lang="ru-RU" i="1" dirty="0" err="1" smtClean="0"/>
              <a:t>процесі</a:t>
            </a:r>
            <a:r>
              <a:rPr lang="ru-RU" i="1" dirty="0" smtClean="0"/>
              <a:t>; голова – </a:t>
            </a:r>
            <a:r>
              <a:rPr lang="ru-RU" i="1" dirty="0" err="1" smtClean="0"/>
              <a:t>голова</a:t>
            </a:r>
            <a:r>
              <a:rPr lang="ru-RU" i="1" dirty="0" smtClean="0"/>
              <a:t> </a:t>
            </a:r>
            <a:r>
              <a:rPr lang="ru-RU" i="1" dirty="0" err="1" smtClean="0"/>
              <a:t>правління</a:t>
            </a:r>
            <a:r>
              <a:rPr lang="ru-RU" i="1" dirty="0" smtClean="0"/>
              <a:t>; лист – </a:t>
            </a:r>
            <a:r>
              <a:rPr lang="ru-RU" i="1" dirty="0" err="1" smtClean="0"/>
              <a:t>виконавчий</a:t>
            </a:r>
            <a:r>
              <a:rPr lang="ru-RU" i="1" dirty="0" smtClean="0"/>
              <a:t> </a:t>
            </a:r>
            <a:r>
              <a:rPr lang="ru-RU" i="1" dirty="0" err="1" smtClean="0"/>
              <a:t>лист</a:t>
            </a:r>
            <a:r>
              <a:rPr lang="ru-RU" i="1" dirty="0" smtClean="0"/>
              <a:t>.</a:t>
            </a:r>
            <a:endParaRPr lang="uk-UA" dirty="0"/>
          </a:p>
        </p:txBody>
      </p:sp>
      <p:sp>
        <p:nvSpPr>
          <p:cNvPr id="5" name="Прямоугольник 4"/>
          <p:cNvSpPr/>
          <p:nvPr/>
        </p:nvSpPr>
        <p:spPr>
          <a:xfrm>
            <a:off x="357158" y="3161113"/>
            <a:ext cx="8429684" cy="6965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dirty="0" smtClean="0"/>
              <a:t>Запозичення терміна з іншої галузі: </a:t>
            </a:r>
            <a:r>
              <a:rPr lang="uk-UA" i="1" dirty="0" smtClean="0"/>
              <a:t>імунітет </a:t>
            </a:r>
            <a:r>
              <a:rPr lang="uk-UA" dirty="0" smtClean="0"/>
              <a:t>як медичний термін – </a:t>
            </a:r>
            <a:r>
              <a:rPr lang="uk-UA" i="1" dirty="0" smtClean="0"/>
              <a:t>імунітет</a:t>
            </a:r>
            <a:r>
              <a:rPr lang="uk-UA" dirty="0" smtClean="0"/>
              <a:t> як юридичний термін (надане виняткове право не підкорятися певним загальним законам і правилам)</a:t>
            </a:r>
            <a:endParaRPr lang="uk-UA" dirty="0"/>
          </a:p>
        </p:txBody>
      </p:sp>
      <p:sp>
        <p:nvSpPr>
          <p:cNvPr id="6" name="Прямоугольник 5"/>
          <p:cNvSpPr/>
          <p:nvPr/>
        </p:nvSpPr>
        <p:spPr>
          <a:xfrm>
            <a:off x="357158" y="4125526"/>
            <a:ext cx="8429684" cy="69652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uk-UA" dirty="0" smtClean="0"/>
              <a:t>Запозичення з інших мов:: </a:t>
            </a:r>
            <a:r>
              <a:rPr lang="uk-UA" i="1" dirty="0" smtClean="0"/>
              <a:t>декрет, експерт, емісія, інструкція – </a:t>
            </a:r>
            <a:r>
              <a:rPr lang="uk-UA" dirty="0" smtClean="0"/>
              <a:t>з латини;</a:t>
            </a:r>
            <a:r>
              <a:rPr lang="uk-UA" i="1" dirty="0" smtClean="0"/>
              <a:t> амністія, гіпотеза, протоколи </a:t>
            </a:r>
            <a:r>
              <a:rPr lang="uk-UA" dirty="0" smtClean="0"/>
              <a:t>– з грецької.</a:t>
            </a:r>
            <a:endParaRPr lang="uk-UA"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bg/>
                                          </p:spTgt>
                                        </p:tgtEl>
                                        <p:attrNameLst>
                                          <p:attrName>style.visibility</p:attrName>
                                        </p:attrNameLst>
                                      </p:cBhvr>
                                      <p:to>
                                        <p:strVal val="visible"/>
                                      </p:to>
                                    </p:set>
                                    <p:anim calcmode="lin" valueType="num">
                                      <p:cBhvr additive="base">
                                        <p:cTn id="1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4">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5">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additive="base">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bg/>
                                          </p:spTgt>
                                        </p:tgtEl>
                                        <p:attrNameLst>
                                          <p:attrName>style.visibility</p:attrName>
                                        </p:attrNameLst>
                                      </p:cBhvr>
                                      <p:to>
                                        <p:strVal val="visible"/>
                                      </p:to>
                                    </p:set>
                                    <p:anim calcmode="lin" valueType="num">
                                      <p:cBhvr additive="base">
                                        <p:cTn id="3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6">
                                            <p:bg/>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animBg="1"/>
      <p:bldP spid="5" grpId="0" build="allAtOnce" animBg="1"/>
      <p:bldP spid="6"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89346"/>
            <a:ext cx="7358114" cy="523220"/>
          </a:xfrm>
          <a:prstGeom prst="rect">
            <a:avLst/>
          </a:prstGeom>
          <a:noFill/>
        </p:spPr>
        <p:txBody>
          <a:bodyPr wrap="square" rtlCol="0">
            <a:spAutoFit/>
          </a:bodyPr>
          <a:lstStyle/>
          <a:p>
            <a:pPr algn="ctr"/>
            <a:r>
              <a:rPr lang="uk-UA" sz="2800" b="1" i="1" dirty="0" smtClean="0"/>
              <a:t>Терміни поділяються:</a:t>
            </a:r>
            <a:endParaRPr lang="uk-UA" sz="2800" b="1" i="1" dirty="0"/>
          </a:p>
        </p:txBody>
      </p:sp>
      <p:sp>
        <p:nvSpPr>
          <p:cNvPr id="3" name="Скругленный прямоугольник 2"/>
          <p:cNvSpPr/>
          <p:nvPr/>
        </p:nvSpPr>
        <p:spPr>
          <a:xfrm>
            <a:off x="571472" y="1768072"/>
            <a:ext cx="3857652" cy="208956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uk-UA" b="1" i="1" dirty="0" smtClean="0">
                <a:solidFill>
                  <a:schemeClr val="tx1"/>
                </a:solidFill>
              </a:rPr>
              <a:t>Загальнонаукові - </a:t>
            </a:r>
          </a:p>
          <a:p>
            <a:pPr algn="ctr"/>
            <a:r>
              <a:rPr lang="ru-RU" dirty="0" err="1" smtClean="0">
                <a:solidFill>
                  <a:schemeClr val="tx1"/>
                </a:solidFill>
              </a:rPr>
              <a:t>тобто</a:t>
            </a:r>
            <a:r>
              <a:rPr lang="ru-RU" dirty="0" smtClean="0">
                <a:solidFill>
                  <a:schemeClr val="tx1"/>
                </a:solidFill>
              </a:rPr>
              <a:t> </a:t>
            </a:r>
            <a:r>
              <a:rPr lang="ru-RU" dirty="0" err="1" smtClean="0">
                <a:solidFill>
                  <a:schemeClr val="tx1"/>
                </a:solidFill>
              </a:rPr>
              <a:t>терміни</a:t>
            </a:r>
            <a:r>
              <a:rPr lang="ru-RU" dirty="0" smtClean="0">
                <a:solidFill>
                  <a:schemeClr val="tx1"/>
                </a:solidFill>
              </a:rPr>
              <a:t>, </a:t>
            </a:r>
            <a:r>
              <a:rPr lang="ru-RU" dirty="0" err="1" smtClean="0">
                <a:solidFill>
                  <a:schemeClr val="tx1"/>
                </a:solidFill>
              </a:rPr>
              <a:t>які</a:t>
            </a:r>
            <a:r>
              <a:rPr lang="ru-RU" dirty="0" smtClean="0">
                <a:solidFill>
                  <a:schemeClr val="tx1"/>
                </a:solidFill>
              </a:rPr>
              <a:t> </a:t>
            </a:r>
            <a:r>
              <a:rPr lang="ru-RU" dirty="0" err="1" smtClean="0">
                <a:solidFill>
                  <a:schemeClr val="tx1"/>
                </a:solidFill>
              </a:rPr>
              <a:t>вживаються</a:t>
            </a:r>
            <a:r>
              <a:rPr lang="ru-RU" dirty="0" smtClean="0">
                <a:solidFill>
                  <a:schemeClr val="tx1"/>
                </a:solidFill>
              </a:rPr>
              <a:t> практично в </a:t>
            </a:r>
            <a:r>
              <a:rPr lang="ru-RU" dirty="0" err="1" smtClean="0">
                <a:solidFill>
                  <a:schemeClr val="tx1"/>
                </a:solidFill>
              </a:rPr>
              <a:t>усіх</a:t>
            </a:r>
            <a:r>
              <a:rPr lang="ru-RU" dirty="0" smtClean="0">
                <a:solidFill>
                  <a:schemeClr val="tx1"/>
                </a:solidFill>
              </a:rPr>
              <a:t> </a:t>
            </a:r>
            <a:r>
              <a:rPr lang="ru-RU" dirty="0" err="1" smtClean="0">
                <a:solidFill>
                  <a:schemeClr val="tx1"/>
                </a:solidFill>
              </a:rPr>
              <a:t>галузевих</a:t>
            </a:r>
            <a:r>
              <a:rPr lang="ru-RU" dirty="0" smtClean="0">
                <a:solidFill>
                  <a:schemeClr val="tx1"/>
                </a:solidFill>
              </a:rPr>
              <a:t> </a:t>
            </a:r>
            <a:r>
              <a:rPr lang="ru-RU" dirty="0" err="1" smtClean="0">
                <a:solidFill>
                  <a:schemeClr val="tx1"/>
                </a:solidFill>
              </a:rPr>
              <a:t>термінологіях</a:t>
            </a:r>
            <a:r>
              <a:rPr lang="ru-RU" dirty="0" smtClean="0">
                <a:solidFill>
                  <a:schemeClr val="tx1"/>
                </a:solidFill>
              </a:rPr>
              <a:t>, </a:t>
            </a:r>
            <a:r>
              <a:rPr lang="ru-RU" dirty="0" err="1" smtClean="0">
                <a:solidFill>
                  <a:schemeClr val="tx1"/>
                </a:solidFill>
              </a:rPr>
              <a:t>наприклад</a:t>
            </a:r>
            <a:r>
              <a:rPr lang="ru-RU" dirty="0" smtClean="0">
                <a:solidFill>
                  <a:schemeClr val="tx1"/>
                </a:solidFill>
              </a:rPr>
              <a:t>:</a:t>
            </a:r>
            <a:endParaRPr lang="uk-UA" dirty="0">
              <a:solidFill>
                <a:schemeClr val="tx1"/>
              </a:solidFill>
            </a:endParaRPr>
          </a:p>
        </p:txBody>
      </p:sp>
      <p:sp>
        <p:nvSpPr>
          <p:cNvPr id="4" name="Прямоугольник 3"/>
          <p:cNvSpPr/>
          <p:nvPr/>
        </p:nvSpPr>
        <p:spPr>
          <a:xfrm>
            <a:off x="5214942" y="1339444"/>
            <a:ext cx="2786082" cy="37505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uk-UA" i="1" dirty="0" smtClean="0">
                <a:solidFill>
                  <a:schemeClr val="tx1"/>
                </a:solidFill>
              </a:rPr>
              <a:t>система</a:t>
            </a:r>
            <a:endParaRPr lang="uk-UA" dirty="0">
              <a:solidFill>
                <a:schemeClr val="tx1"/>
              </a:solidFill>
            </a:endParaRPr>
          </a:p>
        </p:txBody>
      </p:sp>
      <p:sp>
        <p:nvSpPr>
          <p:cNvPr id="5" name="Прямоугольник 4"/>
          <p:cNvSpPr/>
          <p:nvPr/>
        </p:nvSpPr>
        <p:spPr>
          <a:xfrm>
            <a:off x="5214942" y="1928808"/>
            <a:ext cx="2786082" cy="37505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uk-UA" i="1" dirty="0" smtClean="0">
                <a:solidFill>
                  <a:schemeClr val="tx1"/>
                </a:solidFill>
              </a:rPr>
              <a:t>тенденція</a:t>
            </a:r>
            <a:endParaRPr lang="uk-UA" dirty="0">
              <a:solidFill>
                <a:schemeClr val="tx1"/>
              </a:solidFill>
            </a:endParaRPr>
          </a:p>
        </p:txBody>
      </p:sp>
      <p:sp>
        <p:nvSpPr>
          <p:cNvPr id="6" name="Прямоугольник 5"/>
          <p:cNvSpPr/>
          <p:nvPr/>
        </p:nvSpPr>
        <p:spPr>
          <a:xfrm>
            <a:off x="5214942" y="2518172"/>
            <a:ext cx="2786082" cy="42862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uk-UA" i="1" dirty="0" smtClean="0">
                <a:solidFill>
                  <a:schemeClr val="tx1"/>
                </a:solidFill>
              </a:rPr>
              <a:t>закон</a:t>
            </a:r>
            <a:endParaRPr lang="uk-UA" dirty="0">
              <a:solidFill>
                <a:schemeClr val="tx1"/>
              </a:solidFill>
            </a:endParaRPr>
          </a:p>
        </p:txBody>
      </p:sp>
      <p:sp>
        <p:nvSpPr>
          <p:cNvPr id="7" name="Прямоугольник 6"/>
          <p:cNvSpPr/>
          <p:nvPr/>
        </p:nvSpPr>
        <p:spPr>
          <a:xfrm>
            <a:off x="5214942" y="3161114"/>
            <a:ext cx="2857520" cy="42862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uk-UA" i="1" dirty="0" smtClean="0">
                <a:solidFill>
                  <a:schemeClr val="tx1"/>
                </a:solidFill>
              </a:rPr>
              <a:t>концепція</a:t>
            </a:r>
            <a:endParaRPr lang="uk-UA" dirty="0">
              <a:solidFill>
                <a:schemeClr val="tx1"/>
              </a:solidFill>
            </a:endParaRPr>
          </a:p>
        </p:txBody>
      </p:sp>
      <p:sp>
        <p:nvSpPr>
          <p:cNvPr id="8" name="Прямоугольник 7"/>
          <p:cNvSpPr/>
          <p:nvPr/>
        </p:nvSpPr>
        <p:spPr>
          <a:xfrm>
            <a:off x="5214942" y="3857634"/>
            <a:ext cx="2857520" cy="42862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uk-UA" i="1" dirty="0" smtClean="0">
                <a:solidFill>
                  <a:schemeClr val="tx1"/>
                </a:solidFill>
              </a:rPr>
              <a:t>аналіз</a:t>
            </a:r>
            <a:endParaRPr lang="uk-UA" dirty="0">
              <a:solidFill>
                <a:schemeClr val="tx1"/>
              </a:solidFill>
            </a:endParaRPr>
          </a:p>
        </p:txBody>
      </p:sp>
      <p:cxnSp>
        <p:nvCxnSpPr>
          <p:cNvPr id="17" name="Прямая со стрелкой 16"/>
          <p:cNvCxnSpPr>
            <a:stCxn id="3" idx="3"/>
          </p:cNvCxnSpPr>
          <p:nvPr/>
        </p:nvCxnSpPr>
        <p:spPr>
          <a:xfrm flipV="1">
            <a:off x="4429124" y="1714495"/>
            <a:ext cx="785818" cy="10983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3" idx="3"/>
            <a:endCxn id="5" idx="1"/>
          </p:cNvCxnSpPr>
          <p:nvPr/>
        </p:nvCxnSpPr>
        <p:spPr>
          <a:xfrm flipV="1">
            <a:off x="4429124" y="2116333"/>
            <a:ext cx="785818" cy="696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3" idx="3"/>
            <a:endCxn id="6" idx="1"/>
          </p:cNvCxnSpPr>
          <p:nvPr/>
        </p:nvCxnSpPr>
        <p:spPr>
          <a:xfrm flipV="1">
            <a:off x="4429124" y="2732486"/>
            <a:ext cx="785818" cy="8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3" idx="3"/>
            <a:endCxn id="7" idx="1"/>
          </p:cNvCxnSpPr>
          <p:nvPr/>
        </p:nvCxnSpPr>
        <p:spPr>
          <a:xfrm>
            <a:off x="4429124" y="2812854"/>
            <a:ext cx="785818" cy="562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3" idx="3"/>
          </p:cNvCxnSpPr>
          <p:nvPr/>
        </p:nvCxnSpPr>
        <p:spPr>
          <a:xfrm>
            <a:off x="4429124" y="2812854"/>
            <a:ext cx="857256" cy="1366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714348" y="1178709"/>
            <a:ext cx="3286148" cy="3107553"/>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uk-UA" b="1" i="1" dirty="0" smtClean="0">
                <a:solidFill>
                  <a:schemeClr val="tx1"/>
                </a:solidFill>
              </a:rPr>
              <a:t>Міжгалузеві терміни</a:t>
            </a:r>
            <a:r>
              <a:rPr lang="uk-UA" dirty="0" smtClean="0">
                <a:solidFill>
                  <a:schemeClr val="tx1"/>
                </a:solidFill>
              </a:rPr>
              <a:t> - це терміни, які використовуються в кількох споріднених або й віддалених галузях. Так, економічна наука має термінологію, спільну з іншими соціальними, природничими науками, наприклад: </a:t>
            </a:r>
            <a:endParaRPr lang="uk-UA" dirty="0">
              <a:solidFill>
                <a:schemeClr val="tx1"/>
              </a:solidFill>
            </a:endParaRPr>
          </a:p>
        </p:txBody>
      </p:sp>
      <p:sp>
        <p:nvSpPr>
          <p:cNvPr id="3" name="Прямоугольник 2"/>
          <p:cNvSpPr/>
          <p:nvPr/>
        </p:nvSpPr>
        <p:spPr>
          <a:xfrm>
            <a:off x="4929190" y="857238"/>
            <a:ext cx="3357586" cy="4822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i="1" dirty="0" smtClean="0">
                <a:solidFill>
                  <a:schemeClr val="tx1"/>
                </a:solidFill>
              </a:rPr>
              <a:t>амортизація</a:t>
            </a:r>
            <a:endParaRPr lang="uk-UA" dirty="0">
              <a:solidFill>
                <a:schemeClr val="tx1"/>
              </a:solidFill>
            </a:endParaRPr>
          </a:p>
        </p:txBody>
      </p:sp>
      <p:sp>
        <p:nvSpPr>
          <p:cNvPr id="4" name="Прямоугольник 3"/>
          <p:cNvSpPr/>
          <p:nvPr/>
        </p:nvSpPr>
        <p:spPr>
          <a:xfrm>
            <a:off x="4929190" y="1607337"/>
            <a:ext cx="3357586" cy="4822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i="1" dirty="0" smtClean="0">
                <a:solidFill>
                  <a:schemeClr val="tx1"/>
                </a:solidFill>
              </a:rPr>
              <a:t>екологічні</a:t>
            </a:r>
            <a:r>
              <a:rPr lang="uk-UA" i="1" dirty="0" smtClean="0"/>
              <a:t> </a:t>
            </a:r>
            <a:r>
              <a:rPr lang="uk-UA" i="1" dirty="0" smtClean="0">
                <a:solidFill>
                  <a:schemeClr val="tx1"/>
                </a:solidFill>
              </a:rPr>
              <a:t>витрати</a:t>
            </a:r>
            <a:endParaRPr lang="uk-UA" dirty="0">
              <a:solidFill>
                <a:schemeClr val="tx1"/>
              </a:solidFill>
            </a:endParaRPr>
          </a:p>
        </p:txBody>
      </p:sp>
      <p:sp>
        <p:nvSpPr>
          <p:cNvPr id="5" name="Прямоугольник 4"/>
          <p:cNvSpPr/>
          <p:nvPr/>
        </p:nvSpPr>
        <p:spPr>
          <a:xfrm>
            <a:off x="4929190" y="2303857"/>
            <a:ext cx="3357586" cy="4822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i="1" dirty="0" smtClean="0">
                <a:solidFill>
                  <a:schemeClr val="tx1"/>
                </a:solidFill>
              </a:rPr>
              <a:t>санація</a:t>
            </a:r>
            <a:endParaRPr lang="uk-UA" dirty="0">
              <a:solidFill>
                <a:schemeClr val="tx1"/>
              </a:solidFill>
            </a:endParaRPr>
          </a:p>
        </p:txBody>
      </p:sp>
      <p:sp>
        <p:nvSpPr>
          <p:cNvPr id="6" name="Прямоугольник 5"/>
          <p:cNvSpPr/>
          <p:nvPr/>
        </p:nvSpPr>
        <p:spPr>
          <a:xfrm>
            <a:off x="4929190" y="3053956"/>
            <a:ext cx="3357586" cy="4822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i="1" dirty="0" smtClean="0">
                <a:solidFill>
                  <a:schemeClr val="tx1"/>
                </a:solidFill>
              </a:rPr>
              <a:t>технополіс</a:t>
            </a:r>
            <a:endParaRPr lang="uk-UA" dirty="0">
              <a:solidFill>
                <a:schemeClr val="tx1"/>
              </a:solidFill>
            </a:endParaRPr>
          </a:p>
        </p:txBody>
      </p:sp>
      <p:sp>
        <p:nvSpPr>
          <p:cNvPr id="7" name="Прямоугольник 6"/>
          <p:cNvSpPr/>
          <p:nvPr/>
        </p:nvSpPr>
        <p:spPr>
          <a:xfrm>
            <a:off x="4929190" y="3857634"/>
            <a:ext cx="3357586" cy="482207"/>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i="1" dirty="0" smtClean="0">
                <a:solidFill>
                  <a:schemeClr val="tx1"/>
                </a:solidFill>
              </a:rPr>
              <a:t>приватна</a:t>
            </a:r>
            <a:r>
              <a:rPr lang="uk-UA" i="1" dirty="0" smtClean="0"/>
              <a:t> </a:t>
            </a:r>
            <a:r>
              <a:rPr lang="uk-UA" i="1" dirty="0" smtClean="0">
                <a:solidFill>
                  <a:schemeClr val="tx1"/>
                </a:solidFill>
              </a:rPr>
              <a:t>власність</a:t>
            </a:r>
            <a:endParaRPr lang="uk-UA" dirty="0">
              <a:solidFill>
                <a:schemeClr val="tx1"/>
              </a:solidFill>
            </a:endParaRPr>
          </a:p>
        </p:txBody>
      </p:sp>
      <p:cxnSp>
        <p:nvCxnSpPr>
          <p:cNvPr id="10" name="Прямая со стрелкой 9"/>
          <p:cNvCxnSpPr>
            <a:stCxn id="2" idx="3"/>
            <a:endCxn id="3" idx="1"/>
          </p:cNvCxnSpPr>
          <p:nvPr/>
        </p:nvCxnSpPr>
        <p:spPr>
          <a:xfrm flipV="1">
            <a:off x="4000496" y="1098342"/>
            <a:ext cx="928694" cy="1634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 idx="3"/>
            <a:endCxn id="4" idx="1"/>
          </p:cNvCxnSpPr>
          <p:nvPr/>
        </p:nvCxnSpPr>
        <p:spPr>
          <a:xfrm flipV="1">
            <a:off x="4000496" y="1848441"/>
            <a:ext cx="928694" cy="88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2" idx="3"/>
            <a:endCxn id="5" idx="1"/>
          </p:cNvCxnSpPr>
          <p:nvPr/>
        </p:nvCxnSpPr>
        <p:spPr>
          <a:xfrm flipV="1">
            <a:off x="4000496" y="2544961"/>
            <a:ext cx="928694" cy="187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a:stCxn id="2" idx="3"/>
            <a:endCxn id="6" idx="1"/>
          </p:cNvCxnSpPr>
          <p:nvPr/>
        </p:nvCxnSpPr>
        <p:spPr>
          <a:xfrm>
            <a:off x="4000496" y="2732486"/>
            <a:ext cx="928694" cy="562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3"/>
            <a:endCxn id="7" idx="1"/>
          </p:cNvCxnSpPr>
          <p:nvPr/>
        </p:nvCxnSpPr>
        <p:spPr>
          <a:xfrm>
            <a:off x="4000496" y="2732486"/>
            <a:ext cx="928694" cy="13662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642910" y="1821651"/>
            <a:ext cx="3357586" cy="1714512"/>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ru-RU" b="1" i="1" dirty="0" err="1" smtClean="0">
                <a:solidFill>
                  <a:schemeClr val="tx1"/>
                </a:solidFill>
              </a:rPr>
              <a:t>Вузькоспеціальні</a:t>
            </a:r>
            <a:r>
              <a:rPr lang="ru-RU" b="1" i="1" dirty="0" smtClean="0">
                <a:solidFill>
                  <a:schemeClr val="tx1"/>
                </a:solidFill>
              </a:rPr>
              <a:t> </a:t>
            </a:r>
            <a:r>
              <a:rPr lang="ru-RU" b="1" i="1" dirty="0" err="1" smtClean="0">
                <a:solidFill>
                  <a:schemeClr val="tx1"/>
                </a:solidFill>
              </a:rPr>
              <a:t>терміни</a:t>
            </a:r>
            <a:r>
              <a:rPr lang="ru-RU" b="1" i="1" dirty="0" smtClean="0">
                <a:solidFill>
                  <a:schemeClr val="tx1"/>
                </a:solidFill>
              </a:rPr>
              <a:t> </a:t>
            </a:r>
            <a:r>
              <a:rPr lang="ru-RU" dirty="0" smtClean="0">
                <a:solidFill>
                  <a:schemeClr val="tx1"/>
                </a:solidFill>
              </a:rPr>
              <a:t>– </a:t>
            </a:r>
          </a:p>
          <a:p>
            <a:pPr algn="ctr"/>
            <a:r>
              <a:rPr lang="ru-RU" dirty="0" err="1" smtClean="0">
                <a:solidFill>
                  <a:schemeClr val="tx1"/>
                </a:solidFill>
              </a:rPr>
              <a:t>це</a:t>
            </a:r>
            <a:r>
              <a:rPr lang="ru-RU" dirty="0" smtClean="0">
                <a:solidFill>
                  <a:schemeClr val="tx1"/>
                </a:solidFill>
              </a:rPr>
              <a:t> </a:t>
            </a:r>
            <a:r>
              <a:rPr lang="ru-RU" dirty="0" err="1" smtClean="0">
                <a:solidFill>
                  <a:schemeClr val="tx1"/>
                </a:solidFill>
              </a:rPr>
              <a:t>терміни</a:t>
            </a:r>
            <a:r>
              <a:rPr lang="ru-RU" dirty="0" smtClean="0">
                <a:solidFill>
                  <a:schemeClr val="tx1"/>
                </a:solidFill>
              </a:rPr>
              <a:t>, </a:t>
            </a:r>
            <a:r>
              <a:rPr lang="ru-RU" dirty="0" err="1" smtClean="0">
                <a:solidFill>
                  <a:schemeClr val="tx1"/>
                </a:solidFill>
              </a:rPr>
              <a:t>характерні</a:t>
            </a:r>
            <a:r>
              <a:rPr lang="ru-RU" dirty="0" smtClean="0">
                <a:solidFill>
                  <a:schemeClr val="tx1"/>
                </a:solidFill>
              </a:rPr>
              <a:t> </a:t>
            </a:r>
            <a:r>
              <a:rPr lang="ru-RU" dirty="0" err="1" smtClean="0">
                <a:solidFill>
                  <a:schemeClr val="tx1"/>
                </a:solidFill>
              </a:rPr>
              <a:t>лише</a:t>
            </a:r>
            <a:r>
              <a:rPr lang="ru-RU" dirty="0" smtClean="0">
                <a:solidFill>
                  <a:schemeClr val="tx1"/>
                </a:solidFill>
              </a:rPr>
              <a:t> для </a:t>
            </a:r>
            <a:r>
              <a:rPr lang="ru-RU" dirty="0" err="1" smtClean="0">
                <a:solidFill>
                  <a:schemeClr val="tx1"/>
                </a:solidFill>
              </a:rPr>
              <a:t>певної</a:t>
            </a:r>
            <a:r>
              <a:rPr lang="ru-RU" dirty="0" smtClean="0">
                <a:solidFill>
                  <a:schemeClr val="tx1"/>
                </a:solidFill>
              </a:rPr>
              <a:t> </a:t>
            </a:r>
            <a:r>
              <a:rPr lang="ru-RU" dirty="0" err="1" smtClean="0">
                <a:solidFill>
                  <a:schemeClr val="tx1"/>
                </a:solidFill>
              </a:rPr>
              <a:t>галузі</a:t>
            </a:r>
            <a:r>
              <a:rPr lang="ru-RU" dirty="0" smtClean="0">
                <a:solidFill>
                  <a:schemeClr val="tx1"/>
                </a:solidFill>
              </a:rPr>
              <a:t>, </a:t>
            </a:r>
            <a:r>
              <a:rPr lang="ru-RU" dirty="0" err="1" smtClean="0">
                <a:solidFill>
                  <a:schemeClr val="tx1"/>
                </a:solidFill>
              </a:rPr>
              <a:t>наприклад</a:t>
            </a:r>
            <a:endParaRPr lang="uk-UA" dirty="0">
              <a:solidFill>
                <a:schemeClr val="tx1"/>
              </a:solidFill>
            </a:endParaRPr>
          </a:p>
        </p:txBody>
      </p:sp>
      <p:sp>
        <p:nvSpPr>
          <p:cNvPr id="3" name="Прямоугольник 2"/>
          <p:cNvSpPr/>
          <p:nvPr/>
        </p:nvSpPr>
        <p:spPr>
          <a:xfrm>
            <a:off x="4857752" y="1875229"/>
            <a:ext cx="3286148" cy="5893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sz="2000" b="1" i="1" dirty="0" smtClean="0">
                <a:solidFill>
                  <a:schemeClr val="tx1"/>
                </a:solidFill>
              </a:rPr>
              <a:t>лізинг</a:t>
            </a:r>
            <a:endParaRPr lang="uk-UA" sz="2000" b="1" dirty="0">
              <a:solidFill>
                <a:schemeClr val="tx1"/>
              </a:solidFill>
            </a:endParaRPr>
          </a:p>
        </p:txBody>
      </p:sp>
      <p:sp>
        <p:nvSpPr>
          <p:cNvPr id="4" name="Прямоугольник 3"/>
          <p:cNvSpPr/>
          <p:nvPr/>
        </p:nvSpPr>
        <p:spPr>
          <a:xfrm>
            <a:off x="4857752" y="2839642"/>
            <a:ext cx="3286148" cy="5893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uk-UA" b="1" i="1" dirty="0" smtClean="0">
                <a:solidFill>
                  <a:schemeClr val="tx1"/>
                </a:solidFill>
              </a:rPr>
              <a:t>банківська гарантія</a:t>
            </a:r>
            <a:endParaRPr lang="uk-UA" b="1" dirty="0">
              <a:solidFill>
                <a:schemeClr val="tx1"/>
              </a:solidFill>
            </a:endParaRPr>
          </a:p>
        </p:txBody>
      </p:sp>
      <p:cxnSp>
        <p:nvCxnSpPr>
          <p:cNvPr id="7" name="Прямая со стрелкой 6"/>
          <p:cNvCxnSpPr>
            <a:stCxn id="2" idx="3"/>
          </p:cNvCxnSpPr>
          <p:nvPr/>
        </p:nvCxnSpPr>
        <p:spPr>
          <a:xfrm flipV="1">
            <a:off x="4000496" y="2250279"/>
            <a:ext cx="857256" cy="428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stCxn id="2" idx="3"/>
          </p:cNvCxnSpPr>
          <p:nvPr/>
        </p:nvCxnSpPr>
        <p:spPr>
          <a:xfrm>
            <a:off x="4000496" y="2678907"/>
            <a:ext cx="785818" cy="482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714348" y="1660915"/>
            <a:ext cx="7572428" cy="176809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dirty="0" smtClean="0"/>
              <a:t>Номенклатура (</a:t>
            </a:r>
            <a:r>
              <a:rPr lang="uk-UA" dirty="0" smtClean="0"/>
              <a:t>від лат. </a:t>
            </a:r>
            <a:r>
              <a:rPr lang="en-US" i="1" dirty="0" err="1" smtClean="0"/>
              <a:t>nomenclatura</a:t>
            </a:r>
            <a:r>
              <a:rPr lang="en-US" dirty="0" smtClean="0"/>
              <a:t> - </a:t>
            </a:r>
            <a:r>
              <a:rPr lang="uk-UA" dirty="0" smtClean="0"/>
              <a:t>перелік, список імен)</a:t>
            </a:r>
            <a:r>
              <a:rPr lang="uk-UA" i="1" dirty="0" smtClean="0"/>
              <a:t> - </a:t>
            </a:r>
            <a:r>
              <a:rPr lang="uk-UA" dirty="0" smtClean="0"/>
              <a:t>сукупність назв конкретних об’єктів певної галузі науки, техніки, мистецтва тощо. Їх потрібно відрізняти від термінів, що позначають абстраговані наукові поняття. Номенклатуру становлять іменники та словосполучення, які передають як систему назв об’єктів певної науки, так і сукупність назв одиничних об’єктів</a:t>
            </a:r>
            <a:endParaRPr lang="uk-UA" dirty="0"/>
          </a:p>
        </p:txBody>
      </p:sp>
      <p:sp>
        <p:nvSpPr>
          <p:cNvPr id="4" name="TextBox 3"/>
          <p:cNvSpPr txBox="1"/>
          <p:nvPr/>
        </p:nvSpPr>
        <p:spPr>
          <a:xfrm>
            <a:off x="642910" y="642924"/>
            <a:ext cx="7500990" cy="369332"/>
          </a:xfrm>
          <a:prstGeom prst="rect">
            <a:avLst/>
          </a:prstGeom>
          <a:noFill/>
        </p:spPr>
        <p:txBody>
          <a:bodyPr wrap="square" rtlCol="0">
            <a:spAutoFit/>
          </a:bodyPr>
          <a:lstStyle/>
          <a:p>
            <a:endParaRPr lang="uk-UA" dirty="0"/>
          </a:p>
        </p:txBody>
      </p:sp>
      <p:sp>
        <p:nvSpPr>
          <p:cNvPr id="5" name="Прямоугольник 4"/>
          <p:cNvSpPr/>
          <p:nvPr/>
        </p:nvSpPr>
        <p:spPr>
          <a:xfrm>
            <a:off x="428596" y="535767"/>
            <a:ext cx="8143932" cy="9108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dirty="0" smtClean="0"/>
              <a:t>Безперечно, професійне спілкування неможливе без використання термінів. Проте в мовленні фахівців, крім термінів, широко побутують і інші спеціальні одиниці - </a:t>
            </a:r>
            <a:r>
              <a:rPr lang="uk-UA" b="1" i="1" dirty="0" smtClean="0"/>
              <a:t>номенклатурні назви.</a:t>
            </a:r>
            <a:endParaRPr lang="uk-UA" b="1" i="1" dirty="0"/>
          </a:p>
        </p:txBody>
      </p:sp>
      <p:cxnSp>
        <p:nvCxnSpPr>
          <p:cNvPr id="9" name="Прямая со стрелкой 8"/>
          <p:cNvCxnSpPr>
            <a:stCxn id="5" idx="2"/>
          </p:cNvCxnSpPr>
          <p:nvPr/>
        </p:nvCxnSpPr>
        <p:spPr>
          <a:xfrm rot="5400000">
            <a:off x="4393405" y="1553560"/>
            <a:ext cx="21431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с двумя вырезанными противолежащими углами 9"/>
          <p:cNvSpPr/>
          <p:nvPr/>
        </p:nvSpPr>
        <p:spPr>
          <a:xfrm>
            <a:off x="714348" y="3750477"/>
            <a:ext cx="7643866" cy="117872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uk-UA" b="1" dirty="0" smtClean="0"/>
              <a:t>Приклад</a:t>
            </a:r>
          </a:p>
          <a:p>
            <a:pPr algn="ctr"/>
            <a:r>
              <a:rPr lang="uk-UA" u="sng" dirty="0" smtClean="0"/>
              <a:t>В економічній сфері</a:t>
            </a:r>
            <a:r>
              <a:rPr lang="uk-UA" dirty="0" smtClean="0"/>
              <a:t>:</a:t>
            </a:r>
            <a:r>
              <a:rPr lang="ru-RU" dirty="0" smtClean="0"/>
              <a:t> </a:t>
            </a:r>
            <a:r>
              <a:rPr lang="ru-RU" dirty="0" err="1" smtClean="0"/>
              <a:t>термін</a:t>
            </a:r>
            <a:r>
              <a:rPr lang="ru-RU" dirty="0" smtClean="0"/>
              <a:t> </a:t>
            </a:r>
            <a:r>
              <a:rPr lang="ru-RU" b="1" i="1" dirty="0" smtClean="0"/>
              <a:t>валюта</a:t>
            </a:r>
            <a:r>
              <a:rPr lang="ru-RU" dirty="0" smtClean="0"/>
              <a:t> </a:t>
            </a:r>
            <a:r>
              <a:rPr lang="ru-RU" dirty="0" err="1" smtClean="0"/>
              <a:t>і</a:t>
            </a:r>
            <a:r>
              <a:rPr lang="ru-RU" dirty="0" smtClean="0"/>
              <a:t> </a:t>
            </a:r>
            <a:r>
              <a:rPr lang="ru-RU" dirty="0" err="1" smtClean="0"/>
              <a:t>номенклатурні</a:t>
            </a:r>
            <a:r>
              <a:rPr lang="ru-RU" dirty="0" smtClean="0"/>
              <a:t> </a:t>
            </a:r>
            <a:r>
              <a:rPr lang="ru-RU" dirty="0" err="1" smtClean="0"/>
              <a:t>назви</a:t>
            </a:r>
            <a:r>
              <a:rPr lang="ru-RU" dirty="0" smtClean="0"/>
              <a:t> </a:t>
            </a:r>
            <a:r>
              <a:rPr lang="ru-RU" b="1" i="1" dirty="0" err="1" smtClean="0"/>
              <a:t>долар</a:t>
            </a:r>
            <a:r>
              <a:rPr lang="ru-RU" b="1" i="1" dirty="0" smtClean="0"/>
              <a:t>, </a:t>
            </a:r>
            <a:r>
              <a:rPr lang="ru-RU" b="1" i="1" dirty="0" err="1" smtClean="0"/>
              <a:t>євро</a:t>
            </a:r>
            <a:r>
              <a:rPr lang="ru-RU" b="1" i="1" dirty="0" smtClean="0"/>
              <a:t>, крона, песо</a:t>
            </a:r>
            <a:r>
              <a:rPr lang="ru-RU" i="1" dirty="0" smtClean="0"/>
              <a:t>.</a:t>
            </a:r>
            <a:endParaRPr lang="ru-RU" dirty="0" smtClean="0"/>
          </a:p>
          <a:p>
            <a:pPr algn="ctr"/>
            <a:r>
              <a:rPr lang="ru-RU" dirty="0" smtClean="0"/>
              <a:t> </a:t>
            </a:r>
          </a:p>
          <a:p>
            <a:pPr algn="ctr"/>
            <a:endParaRPr lang="uk-UA" dirty="0"/>
          </a:p>
        </p:txBody>
      </p:sp>
      <p:cxnSp>
        <p:nvCxnSpPr>
          <p:cNvPr id="23" name="Прямая со стрелкой 22"/>
          <p:cNvCxnSpPr>
            <a:stCxn id="3" idx="2"/>
            <a:endCxn id="10" idx="3"/>
          </p:cNvCxnSpPr>
          <p:nvPr/>
        </p:nvCxnSpPr>
        <p:spPr>
          <a:xfrm rot="16200000" flipH="1">
            <a:off x="4357686" y="3571882"/>
            <a:ext cx="321471"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slide_8.jpg"/>
          <p:cNvPicPr>
            <a:picLocks noChangeAspect="1"/>
          </p:cNvPicPr>
          <p:nvPr/>
        </p:nvPicPr>
        <p:blipFill>
          <a:blip r:embed="rId2"/>
          <a:stretch>
            <a:fillRect/>
          </a:stretch>
        </p:blipFill>
        <p:spPr>
          <a:xfrm>
            <a:off x="0" y="0"/>
            <a:ext cx="9144000" cy="5143500"/>
          </a:xfrm>
          <a:prstGeom prst="rect">
            <a:avLst/>
          </a:prstGeom>
        </p:spPr>
      </p:pic>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482188"/>
            <a:ext cx="8572560" cy="198240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sz="2000" dirty="0" smtClean="0"/>
              <a:t>Науково-технічний прогрес, що охопив усі сторони нашого життя, наповнив мову новими поняттями, які характеризують різні професії. Мова представників різних галузей виробництва дедалі збагачується, і цей процес відбувається завдяки формуванню мови представника будь-якої професії, усуненню мовних примітивізмів, збагаченню науково-технічною, суспільно-політичною лексикою і термінологією, появою нових понять.</a:t>
            </a:r>
            <a:endParaRPr lang="uk-UA" sz="2000" dirty="0"/>
          </a:p>
        </p:txBody>
      </p:sp>
      <p:sp>
        <p:nvSpPr>
          <p:cNvPr id="4" name="TextBox 3"/>
          <p:cNvSpPr txBox="1"/>
          <p:nvPr/>
        </p:nvSpPr>
        <p:spPr>
          <a:xfrm>
            <a:off x="4357687" y="1178709"/>
            <a:ext cx="184731" cy="369332"/>
          </a:xfrm>
          <a:prstGeom prst="rect">
            <a:avLst/>
          </a:prstGeom>
          <a:noFill/>
        </p:spPr>
        <p:txBody>
          <a:bodyPr wrap="none" rtlCol="0">
            <a:spAutoFit/>
          </a:bodyPr>
          <a:lstStyle/>
          <a:p>
            <a:endParaRPr lang="uk-UA" dirty="0"/>
          </a:p>
        </p:txBody>
      </p:sp>
      <p:pic>
        <p:nvPicPr>
          <p:cNvPr id="7" name="Рисунок 6" descr="1265738095_color2.jpg"/>
          <p:cNvPicPr>
            <a:picLocks noChangeAspect="1"/>
          </p:cNvPicPr>
          <p:nvPr/>
        </p:nvPicPr>
        <p:blipFill>
          <a:blip r:embed="rId2"/>
          <a:stretch>
            <a:fillRect/>
          </a:stretch>
        </p:blipFill>
        <p:spPr>
          <a:xfrm>
            <a:off x="1357290" y="2571750"/>
            <a:ext cx="6429420" cy="2411033"/>
          </a:xfrm>
          <a:prstGeom prst="rect">
            <a:avLst/>
          </a:prstGeom>
        </p:spPr>
        <p:style>
          <a:lnRef idx="0">
            <a:schemeClr val="accent1"/>
          </a:lnRef>
          <a:fillRef idx="3">
            <a:schemeClr val="accent1"/>
          </a:fillRef>
          <a:effectRef idx="3">
            <a:schemeClr val="accent1"/>
          </a:effectRef>
          <a:fontRef idx="minor">
            <a:schemeClr val="lt1"/>
          </a:fontRef>
        </p:style>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57158" y="589345"/>
            <a:ext cx="8501122" cy="166093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b="1" i="1" dirty="0" smtClean="0">
                <a:solidFill>
                  <a:schemeClr val="tx1"/>
                </a:solidFill>
              </a:rPr>
              <a:t>Професійна лексика </a:t>
            </a:r>
            <a:r>
              <a:rPr lang="uk-UA" dirty="0" smtClean="0">
                <a:solidFill>
                  <a:schemeClr val="tx1"/>
                </a:solidFill>
              </a:rPr>
              <a:t>– це слова, що вживаються переважно лише в колі фахівців з тих чи інших спеціальностей для позначення знарядь праці, процесів, інструментів, матеріалів, дій і так далі. Це досить велика кількість слів, однак вони мають обмежене коло вживання і часто зрозумілі лише спеціалістам. Знання професійної лексики допомагає як у створенні образів у художній літературі та засобах масової інформації, так і в опануванні професії.</a:t>
            </a:r>
            <a:endParaRPr lang="uk-UA" dirty="0">
              <a:solidFill>
                <a:schemeClr val="tx1"/>
              </a:solidFill>
            </a:endParaRPr>
          </a:p>
        </p:txBody>
      </p:sp>
      <p:pic>
        <p:nvPicPr>
          <p:cNvPr id="3" name="Рисунок 2" descr="dlove-splkuvannya-ce-etika-psihologya-kultura-dlovogo-splkuvannya_325.jpeg"/>
          <p:cNvPicPr>
            <a:picLocks noChangeAspect="1"/>
          </p:cNvPicPr>
          <p:nvPr/>
        </p:nvPicPr>
        <p:blipFill>
          <a:blip r:embed="rId2"/>
          <a:stretch>
            <a:fillRect/>
          </a:stretch>
        </p:blipFill>
        <p:spPr>
          <a:xfrm>
            <a:off x="1214414" y="2357436"/>
            <a:ext cx="6667500" cy="25717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357158" y="1928808"/>
            <a:ext cx="5000660" cy="112514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base"/>
            <a:r>
              <a:rPr lang="uk-UA" dirty="0" smtClean="0"/>
              <a:t>Дані слова були введені з метою значно скоротити опис або назву чогось: певного процесу, поняття, явища і т.д.</a:t>
            </a:r>
          </a:p>
          <a:p>
            <a:pPr algn="ctr" fontAlgn="base"/>
            <a:endParaRPr lang="en-US" dirty="0"/>
          </a:p>
        </p:txBody>
      </p:sp>
      <p:sp>
        <p:nvSpPr>
          <p:cNvPr id="3" name="Блок-схема: типовой процесс 2"/>
          <p:cNvSpPr/>
          <p:nvPr/>
        </p:nvSpPr>
        <p:spPr>
          <a:xfrm>
            <a:off x="428596" y="535767"/>
            <a:ext cx="8286808" cy="535785"/>
          </a:xfrm>
          <a:prstGeom prst="flowChartPredefined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uk-UA" sz="3600" b="1" dirty="0" smtClean="0"/>
              <a:t>Професіоналізми</a:t>
            </a:r>
            <a:endParaRPr lang="uk-UA" sz="3600" b="1" dirty="0"/>
          </a:p>
        </p:txBody>
      </p:sp>
      <p:sp>
        <p:nvSpPr>
          <p:cNvPr id="4" name="Прямоугольник 3"/>
          <p:cNvSpPr/>
          <p:nvPr/>
        </p:nvSpPr>
        <p:spPr>
          <a:xfrm>
            <a:off x="2000232" y="1232288"/>
            <a:ext cx="5000660" cy="4286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uk-UA" b="1" i="1" dirty="0" smtClean="0"/>
              <a:t>Чому з’явилися професіоналізми?</a:t>
            </a:r>
            <a:endParaRPr lang="uk-UA" b="1" i="1" dirty="0"/>
          </a:p>
        </p:txBody>
      </p:sp>
      <p:pic>
        <p:nvPicPr>
          <p:cNvPr id="5" name="Рисунок 4" descr="педагог.jpg"/>
          <p:cNvPicPr>
            <a:picLocks noChangeAspect="1"/>
          </p:cNvPicPr>
          <p:nvPr/>
        </p:nvPicPr>
        <p:blipFill>
          <a:blip r:embed="rId2"/>
          <a:stretch>
            <a:fillRect/>
          </a:stretch>
        </p:blipFill>
        <p:spPr>
          <a:xfrm>
            <a:off x="5572132" y="1982387"/>
            <a:ext cx="3143250" cy="2678925"/>
          </a:xfrm>
          <a:prstGeom prst="rect">
            <a:avLst/>
          </a:prstGeom>
        </p:spPr>
      </p:pic>
      <p:cxnSp>
        <p:nvCxnSpPr>
          <p:cNvPr id="7" name="Прямая со стрелкой 6"/>
          <p:cNvCxnSpPr/>
          <p:nvPr/>
        </p:nvCxnSpPr>
        <p:spPr>
          <a:xfrm rot="5400000">
            <a:off x="3223608" y="1794663"/>
            <a:ext cx="26789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Скругленный прямоугольник 7"/>
          <p:cNvSpPr/>
          <p:nvPr/>
        </p:nvSpPr>
        <p:spPr>
          <a:xfrm>
            <a:off x="428596" y="3429006"/>
            <a:ext cx="4786346" cy="112514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i="1" u="sng" dirty="0" smtClean="0">
                <a:solidFill>
                  <a:schemeClr val="tx1"/>
                </a:solidFill>
              </a:rPr>
              <a:t>Професіоналізми</a:t>
            </a:r>
            <a:r>
              <a:rPr lang="ru-RU" b="1" dirty="0" smtClean="0">
                <a:solidFill>
                  <a:schemeClr val="tx1"/>
                </a:solidFill>
              </a:rPr>
              <a:t> — </a:t>
            </a:r>
            <a:r>
              <a:rPr lang="ru-RU" dirty="0" smtClean="0">
                <a:solidFill>
                  <a:schemeClr val="tx1"/>
                </a:solidFill>
              </a:rPr>
              <a:t>це</a:t>
            </a:r>
            <a:r>
              <a:rPr lang="ru-RU" b="1" dirty="0" smtClean="0">
                <a:solidFill>
                  <a:schemeClr val="tx1"/>
                </a:solidFill>
              </a:rPr>
              <a:t> </a:t>
            </a:r>
            <a:r>
              <a:rPr lang="ru-RU" dirty="0" smtClean="0">
                <a:solidFill>
                  <a:schemeClr val="tx1"/>
                </a:solidFill>
              </a:rPr>
              <a:t>слова, що вживаються на позначення спеціальних понять у сфері тієї чи іншої професії</a:t>
            </a:r>
            <a:r>
              <a:rPr lang="ru-RU" dirty="0" smtClean="0"/>
              <a:t>.</a:t>
            </a:r>
            <a:endParaRPr lang="uk-UA"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wipe(down)">
                                      <p:cBhvr>
                                        <p:cTn id="15" dur="500"/>
                                        <p:tgtEl>
                                          <p:spTgt spid="2">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 calcmode="lin" valueType="num">
                                      <p:cBhvr additive="base">
                                        <p:cTn id="2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8">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4" grpId="0" build="allAtOnce" animBg="1"/>
      <p:bldP spid="8"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500034" y="589346"/>
            <a:ext cx="8072494" cy="535785"/>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sz="2400" b="1" i="1" dirty="0" smtClean="0">
                <a:solidFill>
                  <a:schemeClr val="tx1"/>
                </a:solidFill>
              </a:rPr>
              <a:t>Особливості професіоналізмів</a:t>
            </a:r>
            <a:endParaRPr lang="uk-UA" sz="2400" b="1" i="1" dirty="0">
              <a:solidFill>
                <a:schemeClr val="tx1"/>
              </a:solidFill>
            </a:endParaRPr>
          </a:p>
        </p:txBody>
      </p:sp>
      <p:sp>
        <p:nvSpPr>
          <p:cNvPr id="3" name="Прямоугольник 2"/>
          <p:cNvSpPr/>
          <p:nvPr/>
        </p:nvSpPr>
        <p:spPr>
          <a:xfrm>
            <a:off x="1214414" y="1393023"/>
            <a:ext cx="7572428" cy="5893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smtClean="0"/>
              <a:t>Вживаються на позначення спеціальних понять лише в сфері того чи іншого фаху, ремесла, промислу.</a:t>
            </a:r>
            <a:endParaRPr lang="uk-UA" dirty="0"/>
          </a:p>
        </p:txBody>
      </p:sp>
      <p:sp>
        <p:nvSpPr>
          <p:cNvPr id="4" name="Стрелка вправо 3"/>
          <p:cNvSpPr/>
          <p:nvPr/>
        </p:nvSpPr>
        <p:spPr>
          <a:xfrm>
            <a:off x="428596" y="1607337"/>
            <a:ext cx="428628" cy="160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трелка вправо 4"/>
          <p:cNvSpPr/>
          <p:nvPr/>
        </p:nvSpPr>
        <p:spPr>
          <a:xfrm>
            <a:off x="428596" y="2411014"/>
            <a:ext cx="428628" cy="160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1214414" y="2196700"/>
            <a:ext cx="7572428" cy="5893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smtClean="0"/>
              <a:t>Виступають як неофіційні(експресивно-забарвлені) синоніми до термінів.</a:t>
            </a:r>
            <a:endParaRPr lang="uk-UA" dirty="0"/>
          </a:p>
        </p:txBody>
      </p:sp>
      <p:sp>
        <p:nvSpPr>
          <p:cNvPr id="7" name="Стрелка вправо 6"/>
          <p:cNvSpPr/>
          <p:nvPr/>
        </p:nvSpPr>
        <p:spPr>
          <a:xfrm>
            <a:off x="428596" y="3214692"/>
            <a:ext cx="428628" cy="160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1214414" y="3000378"/>
            <a:ext cx="7500990" cy="64294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smtClean="0"/>
              <a:t>На відміну від термінів, професіоналізми не мають виразного наукового визначення й не становлять цілісної </a:t>
            </a:r>
            <a:r>
              <a:rPr lang="uk-UA" dirty="0" err="1" smtClean="0"/>
              <a:t>сиситеми</a:t>
            </a:r>
            <a:r>
              <a:rPr lang="uk-UA" dirty="0" smtClean="0"/>
              <a:t>.</a:t>
            </a:r>
            <a:endParaRPr lang="uk-UA" dirty="0"/>
          </a:p>
        </p:txBody>
      </p:sp>
      <p:sp>
        <p:nvSpPr>
          <p:cNvPr id="11" name="Стрелка вправо 10"/>
          <p:cNvSpPr/>
          <p:nvPr/>
        </p:nvSpPr>
        <p:spPr>
          <a:xfrm>
            <a:off x="428596" y="4232683"/>
            <a:ext cx="428628" cy="160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угольник 11"/>
          <p:cNvSpPr/>
          <p:nvPr/>
        </p:nvSpPr>
        <p:spPr>
          <a:xfrm>
            <a:off x="1142976" y="3964791"/>
            <a:ext cx="7572428" cy="75009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dirty="0" smtClean="0"/>
              <a:t>Вони є конкретними, тому що детально диференціюють ті предмети, дії, якості, що безпосередньо пов’язані зі сферою діяльності відповідного фаху.</a:t>
            </a:r>
            <a:endParaRPr lang="uk-UA"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down)">
                                      <p:cBhvr>
                                        <p:cTn id="23" dur="500"/>
                                        <p:tgtEl>
                                          <p:spTgt spid="8">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bg/>
                                          </p:spTgt>
                                        </p:tgtEl>
                                        <p:attrNameLst>
                                          <p:attrName>style.visibility</p:attrName>
                                        </p:attrNameLst>
                                      </p:cBhvr>
                                      <p:to>
                                        <p:strVal val="visible"/>
                                      </p:to>
                                    </p:set>
                                    <p:animEffect transition="in" filter="wipe(down)">
                                      <p:cBhvr>
                                        <p:cTn id="31" dur="500"/>
                                        <p:tgtEl>
                                          <p:spTgt spid="12">
                                            <p:bg/>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xEl>
                                              <p:pRg st="0" end="0"/>
                                            </p:txEl>
                                          </p:spTgt>
                                        </p:tgtEl>
                                        <p:attrNameLst>
                                          <p:attrName>style.visibility</p:attrName>
                                        </p:attrNameLst>
                                      </p:cBhvr>
                                      <p:to>
                                        <p:strVal val="visible"/>
                                      </p:to>
                                    </p:set>
                                    <p:animEffect transition="in" filter="wipe(down)">
                                      <p:cBhvr>
                                        <p:cTn id="3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6" grpId="0" build="allAtOnce" animBg="1"/>
      <p:bldP spid="8" grpId="0" build="allAtOnce" animBg="1"/>
      <p:bldP spid="12"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589346"/>
            <a:ext cx="6786610" cy="646331"/>
          </a:xfrm>
          <a:prstGeom prst="rect">
            <a:avLst/>
          </a:prstGeom>
          <a:noFill/>
        </p:spPr>
        <p:txBody>
          <a:bodyPr wrap="square" rtlCol="0">
            <a:spAutoFit/>
          </a:bodyPr>
          <a:lstStyle/>
          <a:p>
            <a:pPr algn="ctr"/>
            <a:r>
              <a:rPr lang="uk-UA" sz="3600" i="1" dirty="0" smtClean="0"/>
              <a:t>Приклади професіоналізмів</a:t>
            </a:r>
            <a:endParaRPr lang="uk-UA" sz="3600" i="1" dirty="0"/>
          </a:p>
        </p:txBody>
      </p:sp>
      <p:sp>
        <p:nvSpPr>
          <p:cNvPr id="4" name="Блок-схема: данные 3"/>
          <p:cNvSpPr/>
          <p:nvPr/>
        </p:nvSpPr>
        <p:spPr>
          <a:xfrm>
            <a:off x="428596" y="1178709"/>
            <a:ext cx="8358246" cy="535785"/>
          </a:xfrm>
          <a:prstGeom prst="flowChartInputOutp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uk-UA" sz="2400" b="1" dirty="0" smtClean="0">
                <a:solidFill>
                  <a:schemeClr val="tx1"/>
                </a:solidFill>
              </a:rPr>
              <a:t>Професіоналізми юристів</a:t>
            </a:r>
            <a:endParaRPr lang="uk-UA" sz="2400" b="1" dirty="0">
              <a:solidFill>
                <a:schemeClr val="tx1"/>
              </a:solidFill>
            </a:endParaRPr>
          </a:p>
        </p:txBody>
      </p:sp>
      <p:pic>
        <p:nvPicPr>
          <p:cNvPr id="5" name="Рисунок 4" descr="staff-20161206094148580.jpg"/>
          <p:cNvPicPr>
            <a:picLocks noChangeAspect="1"/>
          </p:cNvPicPr>
          <p:nvPr/>
        </p:nvPicPr>
        <p:blipFill>
          <a:blip r:embed="rId2"/>
          <a:stretch>
            <a:fillRect/>
          </a:stretch>
        </p:blipFill>
        <p:spPr>
          <a:xfrm>
            <a:off x="428596" y="2714673"/>
            <a:ext cx="4429156" cy="2217559"/>
          </a:xfrm>
          <a:prstGeom prst="rect">
            <a:avLst/>
          </a:prstGeom>
        </p:spPr>
      </p:pic>
      <p:sp>
        <p:nvSpPr>
          <p:cNvPr id="6" name="Прямоугольник 5"/>
          <p:cNvSpPr/>
          <p:nvPr/>
        </p:nvSpPr>
        <p:spPr>
          <a:xfrm>
            <a:off x="428596" y="1928808"/>
            <a:ext cx="3929090" cy="69652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i="1" dirty="0" smtClean="0"/>
              <a:t>Прокурор</a:t>
            </a:r>
          </a:p>
          <a:p>
            <a:pPr algn="ctr"/>
            <a:r>
              <a:rPr lang="uk-UA" dirty="0" smtClean="0"/>
              <a:t>(сторона обвинувачення в суді)</a:t>
            </a:r>
            <a:endParaRPr lang="uk-UA" dirty="0"/>
          </a:p>
        </p:txBody>
      </p:sp>
      <p:sp>
        <p:nvSpPr>
          <p:cNvPr id="7" name="Прямоугольник 6"/>
          <p:cNvSpPr/>
          <p:nvPr/>
        </p:nvSpPr>
        <p:spPr>
          <a:xfrm>
            <a:off x="5143504" y="2035965"/>
            <a:ext cx="3500462" cy="107157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i="1" dirty="0" smtClean="0"/>
              <a:t>Нострифікація </a:t>
            </a:r>
          </a:p>
          <a:p>
            <a:pPr algn="ctr"/>
            <a:r>
              <a:rPr lang="uk-UA" dirty="0" smtClean="0"/>
              <a:t>(документи про освіту отримують законну силу)</a:t>
            </a:r>
            <a:endParaRPr lang="uk-UA" dirty="0"/>
          </a:p>
        </p:txBody>
      </p:sp>
      <p:sp>
        <p:nvSpPr>
          <p:cNvPr id="8" name="Прямоугольник 7"/>
          <p:cNvSpPr/>
          <p:nvPr/>
        </p:nvSpPr>
        <p:spPr>
          <a:xfrm>
            <a:off x="5214942" y="3375428"/>
            <a:ext cx="3500462" cy="12858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uk-UA" i="1" dirty="0" smtClean="0"/>
              <a:t>Адвокат</a:t>
            </a:r>
          </a:p>
          <a:p>
            <a:pPr algn="ctr"/>
            <a:r>
              <a:rPr lang="uk-UA" dirty="0" smtClean="0"/>
              <a:t>(юрист представляє інтереси підсудного в суді)</a:t>
            </a:r>
            <a:endParaRPr lang="uk-UA" dirty="0"/>
          </a:p>
        </p:txBody>
      </p:sp>
      <p:cxnSp>
        <p:nvCxnSpPr>
          <p:cNvPr id="10" name="Прямая со стрелкой 9"/>
          <p:cNvCxnSpPr/>
          <p:nvPr/>
        </p:nvCxnSpPr>
        <p:spPr>
          <a:xfrm rot="5400000">
            <a:off x="2214546" y="1785932"/>
            <a:ext cx="21431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rot="16200000" flipH="1">
            <a:off x="5840025" y="1732354"/>
            <a:ext cx="321471"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4" idx="4"/>
          </p:cNvCxnSpPr>
          <p:nvPr/>
        </p:nvCxnSpPr>
        <p:spPr>
          <a:xfrm rot="16200000" flipH="1">
            <a:off x="4080863" y="2241349"/>
            <a:ext cx="1660934" cy="607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wipe(down)">
                                      <p:cBhvr>
                                        <p:cTn id="17" dur="500"/>
                                        <p:tgtEl>
                                          <p:spTgt spid="4">
                                            <p:bg/>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down)">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данные 1"/>
          <p:cNvSpPr/>
          <p:nvPr/>
        </p:nvSpPr>
        <p:spPr>
          <a:xfrm>
            <a:off x="214282" y="535767"/>
            <a:ext cx="8643998" cy="857256"/>
          </a:xfrm>
          <a:prstGeom prst="flowChartInputOutp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uk-UA" dirty="0" smtClean="0">
                <a:solidFill>
                  <a:schemeClr val="tx1"/>
                </a:solidFill>
              </a:rPr>
              <a:t>Професіоналізми </a:t>
            </a:r>
            <a:r>
              <a:rPr lang="uk-UA" b="1" dirty="0" smtClean="0">
                <a:solidFill>
                  <a:schemeClr val="tx1"/>
                </a:solidFill>
              </a:rPr>
              <a:t>працівників банківсько-фінансової, торговельної </a:t>
            </a:r>
            <a:r>
              <a:rPr lang="uk-UA" dirty="0" smtClean="0">
                <a:solidFill>
                  <a:schemeClr val="tx1"/>
                </a:solidFill>
              </a:rPr>
              <a:t>та подібних галузей.</a:t>
            </a:r>
            <a:endParaRPr lang="uk-UA" dirty="0">
              <a:solidFill>
                <a:schemeClr val="tx1"/>
              </a:solidFill>
            </a:endParaRPr>
          </a:p>
        </p:txBody>
      </p:sp>
      <p:pic>
        <p:nvPicPr>
          <p:cNvPr id="4" name="Рисунок 3" descr="13390_banca-lavoro-crisi-economica-impiegato.jpg"/>
          <p:cNvPicPr>
            <a:picLocks noChangeAspect="1"/>
          </p:cNvPicPr>
          <p:nvPr/>
        </p:nvPicPr>
        <p:blipFill>
          <a:blip r:embed="rId2"/>
          <a:stretch>
            <a:fillRect/>
          </a:stretch>
        </p:blipFill>
        <p:spPr>
          <a:xfrm>
            <a:off x="5143505" y="1768072"/>
            <a:ext cx="3782163" cy="2946818"/>
          </a:xfrm>
          <a:prstGeom prst="rect">
            <a:avLst/>
          </a:prstGeom>
        </p:spPr>
      </p:pic>
      <p:sp>
        <p:nvSpPr>
          <p:cNvPr id="5" name="Скругленный прямоугольник 4"/>
          <p:cNvSpPr/>
          <p:nvPr/>
        </p:nvSpPr>
        <p:spPr>
          <a:xfrm>
            <a:off x="357158" y="1714494"/>
            <a:ext cx="4286280" cy="4822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i="1" dirty="0" smtClean="0"/>
              <a:t>Зняти касу</a:t>
            </a:r>
            <a:endParaRPr lang="uk-UA" i="1" dirty="0"/>
          </a:p>
        </p:txBody>
      </p:sp>
      <p:sp>
        <p:nvSpPr>
          <p:cNvPr id="6" name="Скругленный прямоугольник 5"/>
          <p:cNvSpPr/>
          <p:nvPr/>
        </p:nvSpPr>
        <p:spPr>
          <a:xfrm>
            <a:off x="357158" y="2518171"/>
            <a:ext cx="4214842" cy="5893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i="1" dirty="0" smtClean="0"/>
              <a:t>Тверда валюта</a:t>
            </a:r>
          </a:p>
          <a:p>
            <a:pPr algn="ctr"/>
            <a:r>
              <a:rPr lang="uk-UA" dirty="0" smtClean="0"/>
              <a:t>(стабільний курс)</a:t>
            </a:r>
            <a:endParaRPr lang="uk-UA" dirty="0"/>
          </a:p>
        </p:txBody>
      </p:sp>
      <p:sp>
        <p:nvSpPr>
          <p:cNvPr id="7" name="Скругленный прямоугольник 6"/>
          <p:cNvSpPr/>
          <p:nvPr/>
        </p:nvSpPr>
        <p:spPr>
          <a:xfrm>
            <a:off x="357158" y="3429006"/>
            <a:ext cx="4214842" cy="10715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uk-UA" i="1" dirty="0" smtClean="0"/>
              <a:t>Відмивання грошей</a:t>
            </a:r>
          </a:p>
          <a:p>
            <a:pPr algn="ctr"/>
            <a:r>
              <a:rPr lang="uk-UA" dirty="0" smtClean="0"/>
              <a:t>(легалізація протизаконних </a:t>
            </a:r>
          </a:p>
          <a:p>
            <a:pPr algn="ctr"/>
            <a:r>
              <a:rPr lang="uk-UA" dirty="0" smtClean="0"/>
              <a:t>коштів)</a:t>
            </a:r>
            <a:endParaRPr lang="uk-UA" dirty="0"/>
          </a:p>
        </p:txBody>
      </p:sp>
      <p:cxnSp>
        <p:nvCxnSpPr>
          <p:cNvPr id="15" name="Прямая со стрелкой 14"/>
          <p:cNvCxnSpPr/>
          <p:nvPr/>
        </p:nvCxnSpPr>
        <p:spPr>
          <a:xfrm rot="5400000">
            <a:off x="1456212" y="1526870"/>
            <a:ext cx="37445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5400000">
            <a:off x="1482307" y="2357238"/>
            <a:ext cx="32147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rot="5400000">
            <a:off x="1482307" y="3268072"/>
            <a:ext cx="321471"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down)">
                                      <p:cBhvr>
                                        <p:cTn id="23" dur="500"/>
                                        <p:tgtEl>
                                          <p:spTgt spid="6">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wipe(down)">
                                      <p:cBhvr>
                                        <p:cTn id="29" dur="500"/>
                                        <p:tgtEl>
                                          <p:spTgt spid="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bg/>
                                          </p:spTgt>
                                        </p:tgtEl>
                                        <p:attrNameLst>
                                          <p:attrName>style.visibility</p:attrName>
                                        </p:attrNameLst>
                                      </p:cBhvr>
                                      <p:to>
                                        <p:strVal val="visible"/>
                                      </p:to>
                                    </p:set>
                                    <p:animEffect transition="in" filter="wipe(down)">
                                      <p:cBhvr>
                                        <p:cTn id="34" dur="500"/>
                                        <p:tgtEl>
                                          <p:spTgt spid="7">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wipe(down)">
                                      <p:cBhvr>
                                        <p:cTn id="40" dur="500"/>
                                        <p:tgtEl>
                                          <p:spTgt spid="7">
                                            <p:txEl>
                                              <p:pRg st="1" end="1"/>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animEffect transition="in" filter="wipe(down)">
                                      <p:cBhvr>
                                        <p:cTn id="4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5" grpId="0" build="allAtOnce" animBg="1"/>
      <p:bldP spid="6" grpId="0" build="allAtOnce" animBg="1"/>
      <p:bldP spid="7"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данные 1"/>
          <p:cNvSpPr/>
          <p:nvPr/>
        </p:nvSpPr>
        <p:spPr>
          <a:xfrm>
            <a:off x="285720" y="589345"/>
            <a:ext cx="8572560" cy="482207"/>
          </a:xfrm>
          <a:prstGeom prst="flowChartInputOutp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uk-UA" b="1" i="1" dirty="0" smtClean="0">
                <a:solidFill>
                  <a:schemeClr val="tx1"/>
                </a:solidFill>
              </a:rPr>
              <a:t>Приклади професіоналіфзмів лікарів:</a:t>
            </a:r>
            <a:endParaRPr lang="uk-UA" b="1" i="1" dirty="0">
              <a:solidFill>
                <a:schemeClr val="tx1"/>
              </a:solidFill>
            </a:endParaRPr>
          </a:p>
        </p:txBody>
      </p:sp>
      <p:pic>
        <p:nvPicPr>
          <p:cNvPr id="5" name="Рисунок 4" descr="Healthcare.jpg"/>
          <p:cNvPicPr>
            <a:picLocks noChangeAspect="1"/>
          </p:cNvPicPr>
          <p:nvPr/>
        </p:nvPicPr>
        <p:blipFill>
          <a:blip r:embed="rId2"/>
          <a:stretch>
            <a:fillRect/>
          </a:stretch>
        </p:blipFill>
        <p:spPr>
          <a:xfrm>
            <a:off x="1285852" y="3053957"/>
            <a:ext cx="6643734" cy="1943242"/>
          </a:xfrm>
          <a:prstGeom prst="rect">
            <a:avLst/>
          </a:prstGeom>
        </p:spPr>
      </p:pic>
      <p:sp>
        <p:nvSpPr>
          <p:cNvPr id="6" name="Прямоугольник 5"/>
          <p:cNvSpPr/>
          <p:nvPr/>
        </p:nvSpPr>
        <p:spPr>
          <a:xfrm>
            <a:off x="357158" y="1393023"/>
            <a:ext cx="2428892" cy="12323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i="1" dirty="0" smtClean="0"/>
              <a:t>ампутація </a:t>
            </a:r>
            <a:r>
              <a:rPr lang="uk-UA" dirty="0" smtClean="0"/>
              <a:t>(видалення однієї з кінцівок) </a:t>
            </a:r>
            <a:endParaRPr lang="en-US" dirty="0" smtClean="0"/>
          </a:p>
          <a:p>
            <a:pPr algn="ctr"/>
            <a:endParaRPr lang="uk-UA" dirty="0"/>
          </a:p>
        </p:txBody>
      </p:sp>
      <p:sp>
        <p:nvSpPr>
          <p:cNvPr id="7" name="Прямоугольник 6"/>
          <p:cNvSpPr/>
          <p:nvPr/>
        </p:nvSpPr>
        <p:spPr>
          <a:xfrm>
            <a:off x="3500430" y="1393023"/>
            <a:ext cx="2214578" cy="12323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i="1" dirty="0" smtClean="0"/>
              <a:t>лімфоденіт </a:t>
            </a:r>
            <a:r>
              <a:rPr lang="uk-UA" dirty="0" smtClean="0"/>
              <a:t>(запалення лімфовузлів)</a:t>
            </a:r>
            <a:endParaRPr lang="en-US" dirty="0" smtClean="0"/>
          </a:p>
          <a:p>
            <a:pPr algn="ctr"/>
            <a:endParaRPr lang="uk-UA" dirty="0"/>
          </a:p>
        </p:txBody>
      </p:sp>
      <p:sp>
        <p:nvSpPr>
          <p:cNvPr id="8" name="Прямоугольник 7"/>
          <p:cNvSpPr/>
          <p:nvPr/>
        </p:nvSpPr>
        <p:spPr>
          <a:xfrm>
            <a:off x="6357950" y="1393023"/>
            <a:ext cx="2357454" cy="123230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uk-UA" b="1" i="1" dirty="0" smtClean="0"/>
              <a:t>пункція </a:t>
            </a:r>
          </a:p>
          <a:p>
            <a:pPr algn="ctr"/>
            <a:r>
              <a:rPr lang="uk-UA" dirty="0" smtClean="0"/>
              <a:t>(коли проколюють стінку органу, або судини)</a:t>
            </a:r>
            <a:endParaRPr lang="en-US" dirty="0" smtClean="0"/>
          </a:p>
          <a:p>
            <a:pPr algn="ctr"/>
            <a:endParaRPr lang="uk-UA" dirty="0"/>
          </a:p>
        </p:txBody>
      </p:sp>
      <p:cxnSp>
        <p:nvCxnSpPr>
          <p:cNvPr id="10" name="Прямая со стрелкой 9"/>
          <p:cNvCxnSpPr>
            <a:stCxn id="2" idx="4"/>
          </p:cNvCxnSpPr>
          <p:nvPr/>
        </p:nvCxnSpPr>
        <p:spPr>
          <a:xfrm rot="5400000">
            <a:off x="3303976" y="124999"/>
            <a:ext cx="321471" cy="22145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2" idx="4"/>
            <a:endCxn id="7" idx="0"/>
          </p:cNvCxnSpPr>
          <p:nvPr/>
        </p:nvCxnSpPr>
        <p:spPr>
          <a:xfrm rot="16200000" flipH="1">
            <a:off x="4429124" y="1214428"/>
            <a:ext cx="321471"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a:stCxn id="2" idx="4"/>
            <a:endCxn id="8" idx="0"/>
          </p:cNvCxnSpPr>
          <p:nvPr/>
        </p:nvCxnSpPr>
        <p:spPr>
          <a:xfrm rot="16200000" flipH="1">
            <a:off x="5893603" y="-250051"/>
            <a:ext cx="321471" cy="2964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00"/>
                                        <p:tgtEl>
                                          <p:spTgt spid="6">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down)">
                                      <p:cBhvr>
                                        <p:cTn id="15" dur="500"/>
                                        <p:tgtEl>
                                          <p:spTgt spid="7">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bg/>
                                          </p:spTgt>
                                        </p:tgtEl>
                                        <p:attrNameLst>
                                          <p:attrName>style.visibility</p:attrName>
                                        </p:attrNameLst>
                                      </p:cBhvr>
                                      <p:to>
                                        <p:strVal val="visible"/>
                                      </p:to>
                                    </p:set>
                                    <p:animEffect transition="in" filter="wipe(down)">
                                      <p:cBhvr>
                                        <p:cTn id="23" dur="500"/>
                                        <p:tgtEl>
                                          <p:spTgt spid="8">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wipe(down)">
                                      <p:cBhvr>
                                        <p:cTn id="26" dur="500"/>
                                        <p:tgtEl>
                                          <p:spTgt spid="8">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wipe(down)">
                                      <p:cBhvr>
                                        <p:cTn id="2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589346"/>
            <a:ext cx="7143800" cy="523220"/>
          </a:xfrm>
          <a:prstGeom prst="rect">
            <a:avLst/>
          </a:prstGeom>
          <a:noFill/>
        </p:spPr>
        <p:txBody>
          <a:bodyPr wrap="square" rtlCol="0">
            <a:spAutoFit/>
          </a:bodyPr>
          <a:lstStyle/>
          <a:p>
            <a:pPr algn="ctr"/>
            <a:r>
              <a:rPr lang="uk-UA" sz="2800" b="1" i="1" dirty="0" smtClean="0"/>
              <a:t>Використання професіоналізмів</a:t>
            </a:r>
            <a:endParaRPr lang="uk-UA" sz="2800" b="1" i="1" dirty="0"/>
          </a:p>
        </p:txBody>
      </p:sp>
      <p:pic>
        <p:nvPicPr>
          <p:cNvPr id="6" name="Рисунок 5" descr="bec.jpg"/>
          <p:cNvPicPr>
            <a:picLocks noChangeAspect="1"/>
          </p:cNvPicPr>
          <p:nvPr/>
        </p:nvPicPr>
        <p:blipFill>
          <a:blip r:embed="rId2"/>
          <a:stretch>
            <a:fillRect/>
          </a:stretch>
        </p:blipFill>
        <p:spPr>
          <a:xfrm>
            <a:off x="1571604" y="2786065"/>
            <a:ext cx="6215106" cy="2188112"/>
          </a:xfrm>
          <a:prstGeom prst="rect">
            <a:avLst/>
          </a:prstGeom>
        </p:spPr>
      </p:pic>
      <p:sp>
        <p:nvSpPr>
          <p:cNvPr id="8" name="Прямоугольник 7"/>
          <p:cNvSpPr/>
          <p:nvPr/>
        </p:nvSpPr>
        <p:spPr>
          <a:xfrm>
            <a:off x="357158" y="1017974"/>
            <a:ext cx="8429684" cy="160735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uk-UA" dirty="0" smtClean="0">
                <a:solidFill>
                  <a:schemeClr val="tx1"/>
                </a:solidFill>
              </a:rPr>
              <a:t>Здебільшого професіоналізми застосовують в усному неофіційному мовленні людей певного фаху. Виконуючи важливу номінативно-комунікативну функцію, вони точно називають деталь вибору, ланку технологічного процесу  чи певне поняття і в такий спосіб сприяють кращому взаєморозумінню.</a:t>
            </a:r>
            <a:endParaRPr lang="uk-UA" dirty="0">
              <a:solidFill>
                <a:schemeClr val="tx1"/>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317</TotalTime>
  <Words>629</Words>
  <Application>Microsoft Office PowerPoint</Application>
  <PresentationFormat>Экран (16:9)</PresentationFormat>
  <Paragraphs>81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Городская</vt:lpstr>
      <vt:lpstr>Поняття професійної лексики: терміни і професіоналізми у компаративному зрізі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Поняття професійної лексики: терміни і професіоналізми у кооперативному зрізі</dc:title>
  <dc:creator>Lida</dc:creator>
  <cp:lastModifiedBy>Lida</cp:lastModifiedBy>
  <cp:revision>78</cp:revision>
  <dcterms:created xsi:type="dcterms:W3CDTF">2017-12-21T18:13:00Z</dcterms:created>
  <dcterms:modified xsi:type="dcterms:W3CDTF">2018-02-20T18:50:24Z</dcterms:modified>
</cp:coreProperties>
</file>